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62" r:id="rId2"/>
    <p:sldId id="263" r:id="rId3"/>
    <p:sldId id="264" r:id="rId4"/>
    <p:sldId id="265" r:id="rId5"/>
    <p:sldId id="266" r:id="rId6"/>
    <p:sldId id="267" r:id="rId7"/>
    <p:sldId id="256" r:id="rId8"/>
    <p:sldId id="257" r:id="rId9"/>
    <p:sldId id="258" r:id="rId10"/>
    <p:sldId id="259" r:id="rId11"/>
    <p:sldId id="260"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1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1.5597530400393229E-2"/>
          <c:y val="1.8691497373800603E-2"/>
          <c:w val="0.96568541359884352"/>
          <c:h val="0.83433951560411446"/>
        </c:manualLayout>
      </c:layout>
      <c:barChart>
        <c:barDir val="col"/>
        <c:grouping val="clustered"/>
        <c:varyColors val="0"/>
        <c:ser>
          <c:idx val="0"/>
          <c:order val="0"/>
          <c:tx>
            <c:strRef>
              <c:f>Hoja1!$B$1</c:f>
              <c:strCache>
                <c:ptCount val="1"/>
                <c:pt idx="0">
                  <c:v>Serie 1</c:v>
                </c:pt>
              </c:strCache>
            </c:strRef>
          </c:tx>
          <c:spPr>
            <a:gradFill>
              <a:gsLst>
                <a:gs pos="0">
                  <a:schemeClr val="accent2"/>
                </a:gs>
                <a:gs pos="100000">
                  <a:schemeClr val="accent2">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Hoja1!$A$2:$A$4</c:f>
              <c:strCache>
                <c:ptCount val="3"/>
                <c:pt idx="0">
                  <c:v>JOVENES</c:v>
                </c:pt>
                <c:pt idx="1">
                  <c:v>MEDIOS</c:v>
                </c:pt>
                <c:pt idx="2">
                  <c:v>TARDIOS</c:v>
                </c:pt>
              </c:strCache>
            </c:strRef>
          </c:cat>
          <c:val>
            <c:numRef>
              <c:f>Hoja1!$B$2:$B$4</c:f>
              <c:numCache>
                <c:formatCode>0%</c:formatCode>
                <c:ptCount val="3"/>
                <c:pt idx="0" formatCode="0.00%">
                  <c:v>7.1400000000000005E-2</c:v>
                </c:pt>
                <c:pt idx="1">
                  <c:v>0.21429999999999999</c:v>
                </c:pt>
                <c:pt idx="2" formatCode="0.00%">
                  <c:v>0.42859999999999998</c:v>
                </c:pt>
              </c:numCache>
            </c:numRef>
          </c:val>
        </c:ser>
        <c:dLbls>
          <c:dLblPos val="inEnd"/>
          <c:showLegendKey val="0"/>
          <c:showVal val="1"/>
          <c:showCatName val="0"/>
          <c:showSerName val="0"/>
          <c:showPercent val="0"/>
          <c:showBubbleSize val="0"/>
        </c:dLbls>
        <c:gapWidth val="41"/>
        <c:axId val="41127936"/>
        <c:axId val="41130624"/>
      </c:barChart>
      <c:catAx>
        <c:axId val="4112793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dk1">
                    <a:lumMod val="65000"/>
                    <a:lumOff val="35000"/>
                  </a:schemeClr>
                </a:solidFill>
                <a:effectLst/>
                <a:latin typeface="+mn-lt"/>
                <a:ea typeface="+mn-ea"/>
                <a:cs typeface="+mn-cs"/>
              </a:defRPr>
            </a:pPr>
            <a:endParaRPr lang="es-MX"/>
          </a:p>
        </c:txPr>
        <c:crossAx val="41130624"/>
        <c:crosses val="autoZero"/>
        <c:auto val="1"/>
        <c:lblAlgn val="ctr"/>
        <c:lblOffset val="100"/>
        <c:noMultiLvlLbl val="0"/>
      </c:catAx>
      <c:valAx>
        <c:axId val="41130624"/>
        <c:scaling>
          <c:orientation val="minMax"/>
        </c:scaling>
        <c:delete val="1"/>
        <c:axPos val="l"/>
        <c:numFmt formatCode="0.00%" sourceLinked="1"/>
        <c:majorTickMark val="none"/>
        <c:minorTickMark val="none"/>
        <c:tickLblPos val="nextTo"/>
        <c:crossAx val="41127936"/>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s-MX"/>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Serie 1</c:v>
                </c:pt>
              </c:strCache>
            </c:strRef>
          </c:tx>
          <c:spPr>
            <a:gradFill>
              <a:gsLst>
                <a:gs pos="0">
                  <a:schemeClr val="accent2"/>
                </a:gs>
                <a:gs pos="100000">
                  <a:schemeClr val="accent2">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Hoja1!$A$2:$A$4</c:f>
              <c:strCache>
                <c:ptCount val="3"/>
                <c:pt idx="0">
                  <c:v>JOVENES</c:v>
                </c:pt>
                <c:pt idx="1">
                  <c:v>TARDIOS</c:v>
                </c:pt>
                <c:pt idx="2">
                  <c:v>MEDIOS</c:v>
                </c:pt>
              </c:strCache>
            </c:strRef>
          </c:cat>
          <c:val>
            <c:numRef>
              <c:f>Hoja1!$B$2:$B$4</c:f>
              <c:numCache>
                <c:formatCode>0.00%</c:formatCode>
                <c:ptCount val="3"/>
                <c:pt idx="0">
                  <c:v>7.1400000000000005E-2</c:v>
                </c:pt>
                <c:pt idx="1">
                  <c:v>7.1400000000000005E-2</c:v>
                </c:pt>
                <c:pt idx="2">
                  <c:v>0.1429</c:v>
                </c:pt>
              </c:numCache>
            </c:numRef>
          </c:val>
        </c:ser>
        <c:dLbls>
          <c:dLblPos val="inEnd"/>
          <c:showLegendKey val="0"/>
          <c:showVal val="1"/>
          <c:showCatName val="0"/>
          <c:showSerName val="0"/>
          <c:showPercent val="0"/>
          <c:showBubbleSize val="0"/>
        </c:dLbls>
        <c:gapWidth val="41"/>
        <c:axId val="67971712"/>
        <c:axId val="68007424"/>
      </c:barChart>
      <c:catAx>
        <c:axId val="6797171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dk1">
                    <a:lumMod val="65000"/>
                    <a:lumOff val="35000"/>
                  </a:schemeClr>
                </a:solidFill>
                <a:effectLst/>
                <a:latin typeface="+mn-lt"/>
                <a:ea typeface="+mn-ea"/>
                <a:cs typeface="+mn-cs"/>
              </a:defRPr>
            </a:pPr>
            <a:endParaRPr lang="es-MX"/>
          </a:p>
        </c:txPr>
        <c:crossAx val="68007424"/>
        <c:crosses val="autoZero"/>
        <c:auto val="1"/>
        <c:lblAlgn val="ctr"/>
        <c:lblOffset val="100"/>
        <c:noMultiLvlLbl val="0"/>
      </c:catAx>
      <c:valAx>
        <c:axId val="68007424"/>
        <c:scaling>
          <c:orientation val="minMax"/>
        </c:scaling>
        <c:delete val="1"/>
        <c:axPos val="l"/>
        <c:numFmt formatCode="0.00%" sourceLinked="1"/>
        <c:majorTickMark val="none"/>
        <c:minorTickMark val="none"/>
        <c:tickLblPos val="nextTo"/>
        <c:crossAx val="67971712"/>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s-MX"/>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8432031443136638E-4"/>
          <c:y val="4.3839585728657329E-2"/>
          <c:w val="0.99775218431130086"/>
          <c:h val="0.83169566662626948"/>
        </c:manualLayout>
      </c:layout>
      <c:barChart>
        <c:barDir val="col"/>
        <c:grouping val="clustered"/>
        <c:varyColors val="0"/>
        <c:ser>
          <c:idx val="0"/>
          <c:order val="0"/>
          <c:tx>
            <c:strRef>
              <c:f>Hoja1!$B$1</c:f>
              <c:strCache>
                <c:ptCount val="1"/>
                <c:pt idx="0">
                  <c:v>Serie 1</c:v>
                </c:pt>
              </c:strCache>
            </c:strRef>
          </c:tx>
          <c:spPr>
            <a:gradFill>
              <a:gsLst>
                <a:gs pos="0">
                  <a:schemeClr val="accent2"/>
                </a:gs>
                <a:gs pos="100000">
                  <a:schemeClr val="accent2">
                    <a:lumMod val="84000"/>
                  </a:schemeClr>
                </a:gs>
              </a:gsLst>
              <a:lin ang="5400000" scaled="1"/>
            </a:gradFill>
            <a:ln>
              <a:noFill/>
            </a:ln>
            <a:effectLst>
              <a:outerShdw blurRad="76200" dir="18900000" sy="23000" kx="-1200000" algn="bl" rotWithShape="0">
                <a:prstClr val="black">
                  <a:alpha val="20000"/>
                </a:prstClr>
              </a:outerShdw>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dLbl>
            <c:dLbl>
              <c:idx val="1"/>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dLbl>
            <c:dLbl>
              <c:idx val="2"/>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Hoja1!$A$2:$A$4</c:f>
              <c:strCache>
                <c:ptCount val="3"/>
                <c:pt idx="0">
                  <c:v>JOVENES</c:v>
                </c:pt>
                <c:pt idx="1">
                  <c:v>MEDIOS</c:v>
                </c:pt>
                <c:pt idx="2">
                  <c:v>TARDIOS</c:v>
                </c:pt>
              </c:strCache>
            </c:strRef>
          </c:cat>
          <c:val>
            <c:numRef>
              <c:f>Hoja1!$B$2:$B$4</c:f>
              <c:numCache>
                <c:formatCode>0.00%</c:formatCode>
                <c:ptCount val="3"/>
                <c:pt idx="0">
                  <c:v>0.1429</c:v>
                </c:pt>
                <c:pt idx="1">
                  <c:v>0.1429</c:v>
                </c:pt>
                <c:pt idx="2">
                  <c:v>0.28570000000000001</c:v>
                </c:pt>
              </c:numCache>
            </c:numRef>
          </c:val>
        </c:ser>
        <c:dLbls>
          <c:dLblPos val="inEnd"/>
          <c:showLegendKey val="0"/>
          <c:showVal val="1"/>
          <c:showCatName val="0"/>
          <c:showSerName val="0"/>
          <c:showPercent val="0"/>
          <c:showBubbleSize val="0"/>
        </c:dLbls>
        <c:gapWidth val="41"/>
        <c:axId val="68218240"/>
        <c:axId val="68220032"/>
      </c:barChart>
      <c:catAx>
        <c:axId val="6821824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dk1">
                    <a:lumMod val="65000"/>
                    <a:lumOff val="35000"/>
                  </a:schemeClr>
                </a:solidFill>
                <a:effectLst/>
                <a:latin typeface="+mn-lt"/>
                <a:ea typeface="+mn-ea"/>
                <a:cs typeface="+mn-cs"/>
              </a:defRPr>
            </a:pPr>
            <a:endParaRPr lang="es-MX"/>
          </a:p>
        </c:txPr>
        <c:crossAx val="68220032"/>
        <c:crosses val="autoZero"/>
        <c:auto val="1"/>
        <c:lblAlgn val="ctr"/>
        <c:lblOffset val="100"/>
        <c:noMultiLvlLbl val="0"/>
      </c:catAx>
      <c:valAx>
        <c:axId val="68220032"/>
        <c:scaling>
          <c:orientation val="minMax"/>
        </c:scaling>
        <c:delete val="1"/>
        <c:axPos val="l"/>
        <c:numFmt formatCode="0.00%" sourceLinked="1"/>
        <c:majorTickMark val="none"/>
        <c:minorTickMark val="none"/>
        <c:tickLblPos val="nextTo"/>
        <c:crossAx val="68218240"/>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s-MX"/>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Serie 1</c:v>
                </c:pt>
              </c:strCache>
            </c:strRef>
          </c:tx>
          <c:spPr>
            <a:gradFill>
              <a:gsLst>
                <a:gs pos="0">
                  <a:schemeClr val="accent2"/>
                </a:gs>
                <a:gs pos="100000">
                  <a:schemeClr val="accent2">
                    <a:lumMod val="84000"/>
                  </a:schemeClr>
                </a:gs>
              </a:gsLst>
              <a:lin ang="5400000" scaled="1"/>
            </a:gradFill>
            <a:ln>
              <a:noFill/>
            </a:ln>
            <a:effectLst>
              <a:outerShdw blurRad="76200" dir="18900000" sy="23000" kx="-1200000" algn="bl" rotWithShape="0">
                <a:prstClr val="black">
                  <a:alpha val="20000"/>
                </a:prstClr>
              </a:outerShdw>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dLbl>
            <c:dLbl>
              <c:idx val="1"/>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dLbl>
            <c:dLbl>
              <c:idx val="2"/>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lt1"/>
                    </a:solidFill>
                    <a:latin typeface="+mn-lt"/>
                    <a:ea typeface="+mn-ea"/>
                    <a:cs typeface="+mn-cs"/>
                  </a:defRPr>
                </a:pPr>
                <a:endParaRPr lang="es-MX"/>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Hoja1!$A$2:$A$4</c:f>
              <c:strCache>
                <c:ptCount val="3"/>
                <c:pt idx="0">
                  <c:v>JOVENES</c:v>
                </c:pt>
                <c:pt idx="1">
                  <c:v>MEDIOS</c:v>
                </c:pt>
                <c:pt idx="2">
                  <c:v>TARDIOS</c:v>
                </c:pt>
              </c:strCache>
            </c:strRef>
          </c:cat>
          <c:val>
            <c:numRef>
              <c:f>Hoja1!$B$2:$B$4</c:f>
              <c:numCache>
                <c:formatCode>0.00%</c:formatCode>
                <c:ptCount val="3"/>
                <c:pt idx="0">
                  <c:v>0.42859999999999998</c:v>
                </c:pt>
                <c:pt idx="1">
                  <c:v>0.57140000000000002</c:v>
                </c:pt>
                <c:pt idx="2">
                  <c:v>0.71430000000000005</c:v>
                </c:pt>
              </c:numCache>
            </c:numRef>
          </c:val>
        </c:ser>
        <c:dLbls>
          <c:dLblPos val="inEnd"/>
          <c:showLegendKey val="0"/>
          <c:showVal val="1"/>
          <c:showCatName val="0"/>
          <c:showSerName val="0"/>
          <c:showPercent val="0"/>
          <c:showBubbleSize val="0"/>
        </c:dLbls>
        <c:gapWidth val="41"/>
        <c:axId val="72457216"/>
        <c:axId val="72471296"/>
      </c:barChart>
      <c:catAx>
        <c:axId val="7245721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dk1">
                    <a:lumMod val="65000"/>
                    <a:lumOff val="35000"/>
                  </a:schemeClr>
                </a:solidFill>
                <a:effectLst/>
                <a:latin typeface="+mn-lt"/>
                <a:ea typeface="+mn-ea"/>
                <a:cs typeface="+mn-cs"/>
              </a:defRPr>
            </a:pPr>
            <a:endParaRPr lang="es-MX"/>
          </a:p>
        </c:txPr>
        <c:crossAx val="72471296"/>
        <c:crosses val="autoZero"/>
        <c:auto val="1"/>
        <c:lblAlgn val="ctr"/>
        <c:lblOffset val="100"/>
        <c:noMultiLvlLbl val="0"/>
      </c:catAx>
      <c:valAx>
        <c:axId val="72471296"/>
        <c:scaling>
          <c:orientation val="minMax"/>
        </c:scaling>
        <c:delete val="1"/>
        <c:axPos val="l"/>
        <c:numFmt formatCode="0.00%" sourceLinked="1"/>
        <c:majorTickMark val="none"/>
        <c:minorTickMark val="none"/>
        <c:tickLblPos val="nextTo"/>
        <c:crossAx val="72457216"/>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s-MX"/>
    </a:p>
  </c:txPr>
  <c:externalData r:id="rId1">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330" kern="1200"/>
  </cs:chartArea>
  <cs:dataLabel>
    <cs:lnRef idx="0"/>
    <cs:fillRef idx="0"/>
    <cs:effectRef idx="0"/>
    <cs:fontRef idx="minor">
      <a:schemeClr val="lt1"/>
    </cs:fontRef>
    <cs:spPr/>
    <cs:defRPr sz="133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33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330" kern="1200"/>
  </cs:chartArea>
  <cs:dataLabel>
    <cs:lnRef idx="0"/>
    <cs:fillRef idx="0"/>
    <cs:effectRef idx="0"/>
    <cs:fontRef idx="minor">
      <a:schemeClr val="lt1"/>
    </cs:fontRef>
    <cs:spPr/>
    <cs:defRPr sz="133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33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330" kern="1200"/>
  </cs:chartArea>
  <cs:dataLabel>
    <cs:lnRef idx="0"/>
    <cs:fillRef idx="0"/>
    <cs:effectRef idx="0"/>
    <cs:fontRef idx="minor">
      <a:schemeClr val="lt1"/>
    </cs:fontRef>
    <cs:spPr/>
    <cs:defRPr sz="133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33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330" kern="1200"/>
  </cs:chartArea>
  <cs:dataLabel>
    <cs:lnRef idx="0"/>
    <cs:fillRef idx="0"/>
    <cs:effectRef idx="0"/>
    <cs:fontRef idx="minor">
      <a:schemeClr val="lt1"/>
    </cs:fontRef>
    <cs:spPr/>
    <cs:defRPr sz="133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33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D200B3F0-A9BC-48CE-8EB6-ECE965069900}" type="datetimeFigureOut">
              <a:rPr lang="en-US" smtClean="0"/>
              <a:pPr/>
              <a:t>11/29/2017</a:t>
            </a:fld>
            <a:endParaRPr lang="en-US" dirty="0"/>
          </a:p>
        </p:txBody>
      </p:sp>
      <p:sp>
        <p:nvSpPr>
          <p:cNvPr id="5" name="Marcador de pie de página 4"/>
          <p:cNvSpPr>
            <a:spLocks noGrp="1"/>
          </p:cNvSpPr>
          <p:nvPr>
            <p:ph type="ftr" sz="quarter" idx="11"/>
          </p:nvPr>
        </p:nvSpPr>
        <p:spPr/>
        <p:txBody>
          <a:bodyPr/>
          <a:lstStyle/>
          <a:p>
            <a:r>
              <a:rPr lang="en-US" smtClean="0"/>
              <a:t>
              </a:t>
            </a:r>
            <a:endParaRPr lang="en-US" dirty="0"/>
          </a:p>
        </p:txBody>
      </p:sp>
      <p:sp>
        <p:nvSpPr>
          <p:cNvPr id="6" name="Marcador de número de diapositiva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5024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54D2318-CE40-42F6-962A-4C6D6CF697DB}" type="datetimeFigureOut">
              <a:rPr lang="en-US" smtClean="0"/>
              <a:t>11/29/2017</a:t>
            </a:fld>
            <a:endParaRPr lang="en-US" dirty="0"/>
          </a:p>
        </p:txBody>
      </p:sp>
      <p:sp>
        <p:nvSpPr>
          <p:cNvPr id="5" name="Marcador de pie de página 4"/>
          <p:cNvSpPr>
            <a:spLocks noGrp="1"/>
          </p:cNvSpPr>
          <p:nvPr>
            <p:ph type="ftr" sz="quarter" idx="11"/>
          </p:nvPr>
        </p:nvSpPr>
        <p:spPr/>
        <p:txBody>
          <a:bodyPr/>
          <a:lstStyle/>
          <a:p>
            <a:r>
              <a:rPr lang="en-US" smtClean="0"/>
              <a:t>
              </a:t>
            </a:r>
            <a:endParaRPr lang="en-US" dirty="0"/>
          </a:p>
        </p:txBody>
      </p:sp>
      <p:sp>
        <p:nvSpPr>
          <p:cNvPr id="6" name="Marcador de número de diapositiva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77416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0C476AC1-EB7F-4BEF-90D9-5764B50DAF8A}" type="datetimeFigureOut">
              <a:rPr lang="en-US" smtClean="0"/>
              <a:t>11/29/2017</a:t>
            </a:fld>
            <a:endParaRPr lang="en-US" dirty="0"/>
          </a:p>
        </p:txBody>
      </p:sp>
      <p:sp>
        <p:nvSpPr>
          <p:cNvPr id="5" name="Marcador de pie de página 4"/>
          <p:cNvSpPr>
            <a:spLocks noGrp="1"/>
          </p:cNvSpPr>
          <p:nvPr>
            <p:ph type="ftr" sz="quarter" idx="11"/>
          </p:nvPr>
        </p:nvSpPr>
        <p:spPr/>
        <p:txBody>
          <a:bodyPr/>
          <a:lstStyle/>
          <a:p>
            <a:r>
              <a:rPr lang="en-US" smtClean="0"/>
              <a:t>
              </a:t>
            </a:r>
            <a:endParaRPr lang="en-US" dirty="0"/>
          </a:p>
        </p:txBody>
      </p:sp>
      <p:sp>
        <p:nvSpPr>
          <p:cNvPr id="6" name="Marcador de número de diapositiva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5651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B20712A-F861-4AB0-A754-4F5A2033CD4B}" type="datetimeFigureOut">
              <a:rPr lang="en-US" smtClean="0"/>
              <a:t>11/29/2017</a:t>
            </a:fld>
            <a:endParaRPr lang="en-US" dirty="0"/>
          </a:p>
        </p:txBody>
      </p:sp>
      <p:sp>
        <p:nvSpPr>
          <p:cNvPr id="5" name="Marcador de pie de página 4"/>
          <p:cNvSpPr>
            <a:spLocks noGrp="1"/>
          </p:cNvSpPr>
          <p:nvPr>
            <p:ph type="ftr" sz="quarter" idx="11"/>
          </p:nvPr>
        </p:nvSpPr>
        <p:spPr/>
        <p:txBody>
          <a:bodyPr/>
          <a:lstStyle/>
          <a:p>
            <a:r>
              <a:rPr lang="en-US" smtClean="0"/>
              <a:t>
              </a:t>
            </a:r>
            <a:endParaRPr lang="en-US" dirty="0"/>
          </a:p>
        </p:txBody>
      </p:sp>
      <p:sp>
        <p:nvSpPr>
          <p:cNvPr id="6" name="Marcador de número de diapositiva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82665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24507B7-F2DC-4B2C-B14D-58A9766807A2}" type="datetimeFigureOut">
              <a:rPr lang="en-US" smtClean="0"/>
              <a:t>11/29/2017</a:t>
            </a:fld>
            <a:endParaRPr lang="en-US" dirty="0"/>
          </a:p>
        </p:txBody>
      </p:sp>
      <p:sp>
        <p:nvSpPr>
          <p:cNvPr id="5" name="Marcador de pie de página 4"/>
          <p:cNvSpPr>
            <a:spLocks noGrp="1"/>
          </p:cNvSpPr>
          <p:nvPr>
            <p:ph type="ftr" sz="quarter" idx="11"/>
          </p:nvPr>
        </p:nvSpPr>
        <p:spPr/>
        <p:txBody>
          <a:bodyPr/>
          <a:lstStyle/>
          <a:p>
            <a:r>
              <a:rPr lang="en-US" smtClean="0"/>
              <a:t>
              </a:t>
            </a:r>
            <a:endParaRPr lang="en-US" dirty="0"/>
          </a:p>
        </p:txBody>
      </p:sp>
      <p:sp>
        <p:nvSpPr>
          <p:cNvPr id="6" name="Marcador de número de diapositiva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47588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904A483D-5CB4-4842-8F2F-05D5276ACF63}" type="datetimeFigureOut">
              <a:rPr lang="en-US" smtClean="0"/>
              <a:t>11/29/2017</a:t>
            </a:fld>
            <a:endParaRPr lang="en-US" dirty="0"/>
          </a:p>
        </p:txBody>
      </p:sp>
      <p:sp>
        <p:nvSpPr>
          <p:cNvPr id="6" name="Marcador de pie de página 5"/>
          <p:cNvSpPr>
            <a:spLocks noGrp="1"/>
          </p:cNvSpPr>
          <p:nvPr>
            <p:ph type="ftr" sz="quarter" idx="11"/>
          </p:nvPr>
        </p:nvSpPr>
        <p:spPr/>
        <p:txBody>
          <a:bodyPr/>
          <a:lstStyle/>
          <a:p>
            <a:r>
              <a:rPr lang="en-US" smtClean="0"/>
              <a:t>
              </a:t>
            </a:r>
            <a:endParaRPr lang="en-US" dirty="0"/>
          </a:p>
        </p:txBody>
      </p:sp>
      <p:sp>
        <p:nvSpPr>
          <p:cNvPr id="7" name="Marcador de número de diapositiva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37864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1D1CE32E-9DC0-47C8-A657-48F5C3E4A10B}" type="datetimeFigureOut">
              <a:rPr lang="en-US" smtClean="0"/>
              <a:t>11/29/2017</a:t>
            </a:fld>
            <a:endParaRPr lang="en-US" dirty="0"/>
          </a:p>
        </p:txBody>
      </p:sp>
      <p:sp>
        <p:nvSpPr>
          <p:cNvPr id="8" name="Marcador de pie de página 7"/>
          <p:cNvSpPr>
            <a:spLocks noGrp="1"/>
          </p:cNvSpPr>
          <p:nvPr>
            <p:ph type="ftr" sz="quarter" idx="11"/>
          </p:nvPr>
        </p:nvSpPr>
        <p:spPr/>
        <p:txBody>
          <a:bodyPr/>
          <a:lstStyle/>
          <a:p>
            <a:r>
              <a:rPr lang="en-US" smtClean="0"/>
              <a:t>
              </a:t>
            </a:r>
            <a:endParaRPr lang="en-US" dirty="0"/>
          </a:p>
        </p:txBody>
      </p:sp>
      <p:sp>
        <p:nvSpPr>
          <p:cNvPr id="9" name="Marcador de número de diapositiva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3058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2BDF5C0D-8C3A-4771-A43D-83937FC700D4}" type="datetimeFigureOut">
              <a:rPr lang="en-US" smtClean="0"/>
              <a:t>11/29/2017</a:t>
            </a:fld>
            <a:endParaRPr lang="en-US" dirty="0"/>
          </a:p>
        </p:txBody>
      </p:sp>
      <p:sp>
        <p:nvSpPr>
          <p:cNvPr id="4" name="Marcador de pie de página 3"/>
          <p:cNvSpPr>
            <a:spLocks noGrp="1"/>
          </p:cNvSpPr>
          <p:nvPr>
            <p:ph type="ftr" sz="quarter" idx="11"/>
          </p:nvPr>
        </p:nvSpPr>
        <p:spPr/>
        <p:txBody>
          <a:bodyPr/>
          <a:lstStyle/>
          <a:p>
            <a:r>
              <a:rPr lang="en-US" smtClean="0"/>
              <a:t>
              </a:t>
            </a:r>
            <a:endParaRPr lang="en-US" dirty="0"/>
          </a:p>
        </p:txBody>
      </p:sp>
      <p:sp>
        <p:nvSpPr>
          <p:cNvPr id="5" name="Marcador de número de diapositiva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525991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203D2D6-FCC2-425A-A4A7-8058E8C01CB1}" type="datetimeFigureOut">
              <a:rPr lang="en-US" smtClean="0"/>
              <a:t>11/29/2017</a:t>
            </a:fld>
            <a:endParaRPr lang="en-US" dirty="0"/>
          </a:p>
        </p:txBody>
      </p:sp>
      <p:sp>
        <p:nvSpPr>
          <p:cNvPr id="3" name="Marcador de pie de página 2"/>
          <p:cNvSpPr>
            <a:spLocks noGrp="1"/>
          </p:cNvSpPr>
          <p:nvPr>
            <p:ph type="ftr" sz="quarter" idx="11"/>
          </p:nvPr>
        </p:nvSpPr>
        <p:spPr/>
        <p:txBody>
          <a:bodyPr/>
          <a:lstStyle/>
          <a:p>
            <a:r>
              <a:rPr lang="en-US" smtClean="0"/>
              <a:t>
              </a:t>
            </a:r>
            <a:endParaRPr lang="en-US" dirty="0"/>
          </a:p>
        </p:txBody>
      </p:sp>
      <p:sp>
        <p:nvSpPr>
          <p:cNvPr id="4" name="Marcador de número de diapositiva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65429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8CF2683-E6E7-4CC3-9EEE-7854DD4F3545}" type="datetimeFigureOut">
              <a:rPr lang="en-US" smtClean="0"/>
              <a:t>11/29/2017</a:t>
            </a:fld>
            <a:endParaRPr lang="en-US" dirty="0"/>
          </a:p>
        </p:txBody>
      </p:sp>
      <p:sp>
        <p:nvSpPr>
          <p:cNvPr id="6" name="Marcador de pie de página 5"/>
          <p:cNvSpPr>
            <a:spLocks noGrp="1"/>
          </p:cNvSpPr>
          <p:nvPr>
            <p:ph type="ftr" sz="quarter" idx="11"/>
          </p:nvPr>
        </p:nvSpPr>
        <p:spPr/>
        <p:txBody>
          <a:bodyPr/>
          <a:lstStyle/>
          <a:p>
            <a:r>
              <a:rPr lang="en-US" smtClean="0"/>
              <a:t>
              </a:t>
            </a:r>
            <a:endParaRPr lang="en-US" dirty="0"/>
          </a:p>
        </p:txBody>
      </p:sp>
      <p:sp>
        <p:nvSpPr>
          <p:cNvPr id="7" name="Marcador de número de diapositiva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666304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7E120F81-B39D-4CBB-8BF3-5D6E395D0F72}" type="datetimeFigureOut">
              <a:rPr lang="en-US" smtClean="0"/>
              <a:t>11/29/2017</a:t>
            </a:fld>
            <a:endParaRPr lang="en-US" dirty="0"/>
          </a:p>
        </p:txBody>
      </p:sp>
      <p:sp>
        <p:nvSpPr>
          <p:cNvPr id="6" name="Marcador de pie de página 5"/>
          <p:cNvSpPr>
            <a:spLocks noGrp="1"/>
          </p:cNvSpPr>
          <p:nvPr>
            <p:ph type="ftr" sz="quarter" idx="11"/>
          </p:nvPr>
        </p:nvSpPr>
        <p:spPr/>
        <p:txBody>
          <a:bodyPr/>
          <a:lstStyle/>
          <a:p>
            <a:r>
              <a:rPr lang="en-US" smtClean="0"/>
              <a:t>
              </a:t>
            </a:r>
            <a:endParaRPr lang="en-US" dirty="0"/>
          </a:p>
        </p:txBody>
      </p:sp>
      <p:sp>
        <p:nvSpPr>
          <p:cNvPr id="7" name="Marcador de número de diapositiva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97486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4B320A-89BA-47B2-A525-92E8D10B06E4}" type="datetimeFigureOut">
              <a:rPr lang="en-US" smtClean="0"/>
              <a:t>11/29/2017</a:t>
            </a:fld>
            <a:endParaRPr lang="en-US"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55644029"/>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8.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67437" y="308065"/>
            <a:ext cx="8448540" cy="679360"/>
          </a:xfrm>
        </p:spPr>
        <p:txBody>
          <a:bodyPr>
            <a:normAutofit/>
          </a:bodyPr>
          <a:lstStyle/>
          <a:p>
            <a:pPr algn="ctr"/>
            <a:r>
              <a:rPr lang="es-ES" b="1" dirty="0" smtClean="0">
                <a:latin typeface="Aharoni" panose="02010803020104030203" pitchFamily="2" charset="-79"/>
                <a:cs typeface="Aharoni" panose="02010803020104030203" pitchFamily="2" charset="-79"/>
              </a:rPr>
              <a:t>SOLEDAD EN LA ADULTEZ </a:t>
            </a:r>
            <a:endParaRPr lang="es-ES" b="1" dirty="0">
              <a:latin typeface="Aharoni" panose="02010803020104030203" pitchFamily="2" charset="-79"/>
              <a:cs typeface="Aharoni" panose="02010803020104030203" pitchFamily="2" charset="-79"/>
            </a:endParaRPr>
          </a:p>
        </p:txBody>
      </p:sp>
      <p:sp>
        <p:nvSpPr>
          <p:cNvPr id="3" name="Marcador de contenido 2"/>
          <p:cNvSpPr>
            <a:spLocks noGrp="1"/>
          </p:cNvSpPr>
          <p:nvPr>
            <p:ph idx="1"/>
          </p:nvPr>
        </p:nvSpPr>
        <p:spPr>
          <a:xfrm>
            <a:off x="933159" y="1219245"/>
            <a:ext cx="10232823" cy="4873625"/>
          </a:xfrm>
        </p:spPr>
        <p:txBody>
          <a:bodyPr>
            <a:normAutofit/>
          </a:bodyPr>
          <a:lstStyle/>
          <a:p>
            <a:pPr>
              <a:buFont typeface="Wingdings" panose="05000000000000000000" pitchFamily="2" charset="2"/>
              <a:buChar char="Ø"/>
            </a:pPr>
            <a:r>
              <a:rPr lang="es-ES" sz="2800" dirty="0" smtClean="0"/>
              <a:t>Cruz Menchaca Kenia Berenice.</a:t>
            </a:r>
          </a:p>
          <a:p>
            <a:pPr>
              <a:buFont typeface="Wingdings" panose="05000000000000000000" pitchFamily="2" charset="2"/>
              <a:buChar char="Ø"/>
            </a:pPr>
            <a:r>
              <a:rPr lang="es-ES" sz="2800" dirty="0" smtClean="0"/>
              <a:t>Tabares Olivares Ana Luisa.</a:t>
            </a:r>
          </a:p>
          <a:p>
            <a:pPr>
              <a:buFont typeface="Wingdings" panose="05000000000000000000" pitchFamily="2" charset="2"/>
              <a:buChar char="Ø"/>
            </a:pPr>
            <a:r>
              <a:rPr lang="es-ES" sz="2800" dirty="0" smtClean="0"/>
              <a:t>Santillán Martínez Berenice.</a:t>
            </a:r>
          </a:p>
          <a:p>
            <a:pPr>
              <a:buFont typeface="Wingdings" panose="05000000000000000000" pitchFamily="2" charset="2"/>
              <a:buChar char="Ø"/>
            </a:pPr>
            <a:r>
              <a:rPr lang="es-ES" sz="2800" dirty="0" smtClean="0"/>
              <a:t>Cuapio Gómez Aurora.</a:t>
            </a:r>
          </a:p>
          <a:p>
            <a:pPr>
              <a:buFont typeface="Wingdings" panose="05000000000000000000" pitchFamily="2" charset="2"/>
              <a:buChar char="Ø"/>
            </a:pPr>
            <a:r>
              <a:rPr lang="es-ES" sz="2800" dirty="0" smtClean="0"/>
              <a:t>Leal Arroyo Rubi.</a:t>
            </a:r>
          </a:p>
          <a:p>
            <a:endParaRPr lang="es-ES" sz="2800" dirty="0"/>
          </a:p>
          <a:p>
            <a:endParaRPr lang="es-ES" sz="2800" dirty="0" smtClean="0"/>
          </a:p>
          <a:p>
            <a:pPr marL="0" indent="0">
              <a:buNone/>
            </a:pPr>
            <a:r>
              <a:rPr lang="es-ES" sz="2800" dirty="0" smtClean="0"/>
              <a:t>Tercer Semestre</a:t>
            </a:r>
            <a:endParaRPr lang="es-ES" sz="2800" dirty="0"/>
          </a:p>
        </p:txBody>
      </p:sp>
    </p:spTree>
    <p:extLst>
      <p:ext uri="{BB962C8B-B14F-4D97-AF65-F5344CB8AC3E}">
        <p14:creationId xmlns:p14="http://schemas.microsoft.com/office/powerpoint/2010/main" val="612283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3721994" y="193183"/>
            <a:ext cx="5512158" cy="646331"/>
          </a:xfrm>
          <a:prstGeom prst="rect">
            <a:avLst/>
          </a:prstGeom>
          <a:noFill/>
        </p:spPr>
        <p:txBody>
          <a:bodyPr wrap="square" rtlCol="0">
            <a:spAutoFit/>
          </a:bodyPr>
          <a:lstStyle/>
          <a:p>
            <a:pPr algn="ctr"/>
            <a:r>
              <a:rPr lang="es-MX" sz="3600" dirty="0" smtClean="0">
                <a:effectLst>
                  <a:outerShdw blurRad="38100" dist="38100" dir="2700000" algn="tl">
                    <a:srgbClr val="000000">
                      <a:alpha val="43137"/>
                    </a:srgbClr>
                  </a:outerShdw>
                </a:effectLst>
                <a:latin typeface="Aharoni" panose="02010803020104030203" pitchFamily="2" charset="-79"/>
                <a:cs typeface="Aharoni" panose="02010803020104030203" pitchFamily="2" charset="-79"/>
              </a:rPr>
              <a:t>CRISIS EXISTENCIAL</a:t>
            </a:r>
            <a:endParaRPr lang="es-MX" sz="3600" dirty="0">
              <a:effectLst>
                <a:outerShdw blurRad="38100" dist="38100" dir="2700000" algn="tl">
                  <a:srgbClr val="000000">
                    <a:alpha val="43137"/>
                  </a:srgbClr>
                </a:outerShdw>
              </a:effectLst>
              <a:latin typeface="Aharoni" panose="02010803020104030203" pitchFamily="2" charset="-79"/>
              <a:cs typeface="Aharoni" panose="02010803020104030203" pitchFamily="2" charset="-79"/>
            </a:endParaRPr>
          </a:p>
        </p:txBody>
      </p:sp>
      <p:graphicFrame>
        <p:nvGraphicFramePr>
          <p:cNvPr id="8" name="Gráfico 7"/>
          <p:cNvGraphicFramePr/>
          <p:nvPr>
            <p:extLst>
              <p:ext uri="{D42A27DB-BD31-4B8C-83A1-F6EECF244321}">
                <p14:modId xmlns:p14="http://schemas.microsoft.com/office/powerpoint/2010/main" val="3066469305"/>
              </p:ext>
            </p:extLst>
          </p:nvPr>
        </p:nvGraphicFramePr>
        <p:xfrm>
          <a:off x="113048" y="1157548"/>
          <a:ext cx="5708203"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ángulo 8"/>
          <p:cNvSpPr/>
          <p:nvPr/>
        </p:nvSpPr>
        <p:spPr>
          <a:xfrm>
            <a:off x="6091707" y="1159099"/>
            <a:ext cx="5821251" cy="5422005"/>
          </a:xfrm>
          <a:prstGeom prst="rect">
            <a:avLst/>
          </a:prstGeom>
          <a:no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2800" b="1" dirty="0" smtClean="0">
                <a:solidFill>
                  <a:schemeClr val="tx1"/>
                </a:solidFill>
                <a:effectLst>
                  <a:outerShdw blurRad="38100" dist="38100" dir="2700000" algn="tl">
                    <a:srgbClr val="000000">
                      <a:alpha val="43137"/>
                    </a:srgbClr>
                  </a:outerShdw>
                </a:effectLst>
              </a:rPr>
              <a:t>En crisis existencial no hay mucha diferencia entre las etapas.</a:t>
            </a:r>
          </a:p>
          <a:p>
            <a:pPr algn="just"/>
            <a:r>
              <a:rPr lang="es-MX" sz="2800" b="1" dirty="0" smtClean="0">
                <a:solidFill>
                  <a:schemeClr val="tx1"/>
                </a:solidFill>
                <a:effectLst>
                  <a:outerShdw blurRad="38100" dist="38100" dir="2700000" algn="tl">
                    <a:srgbClr val="000000">
                      <a:alpha val="43137"/>
                    </a:srgbClr>
                  </a:outerShdw>
                </a:effectLst>
              </a:rPr>
              <a:t>Las preguntas dónde más del 50% de los jóvenes contestó “algunas veces” son:</a:t>
            </a:r>
          </a:p>
          <a:p>
            <a:pPr algn="just"/>
            <a:r>
              <a:rPr lang="es-MX" sz="2800" b="1" dirty="0" smtClean="0">
                <a:solidFill>
                  <a:schemeClr val="tx1"/>
                </a:solidFill>
                <a:effectLst>
                  <a:outerShdw blurRad="38100" dist="38100" dir="2700000" algn="tl">
                    <a:srgbClr val="000000">
                      <a:alpha val="43137"/>
                    </a:srgbClr>
                  </a:outerShdw>
                </a:effectLst>
              </a:rPr>
              <a:t>¿Tengo miedo de muchas cosas?</a:t>
            </a:r>
          </a:p>
          <a:p>
            <a:pPr algn="just"/>
            <a:r>
              <a:rPr lang="es-MX" sz="2800" b="1" dirty="0" smtClean="0">
                <a:solidFill>
                  <a:schemeClr val="tx1"/>
                </a:solidFill>
                <a:effectLst>
                  <a:outerShdw blurRad="38100" dist="38100" dir="2700000" algn="tl">
                    <a:srgbClr val="000000">
                      <a:alpha val="43137"/>
                    </a:srgbClr>
                  </a:outerShdw>
                </a:effectLst>
              </a:rPr>
              <a:t>¿Siento que las cosas pequeñas me molestan ahora más que antes?</a:t>
            </a:r>
          </a:p>
          <a:p>
            <a:pPr algn="just"/>
            <a:r>
              <a:rPr lang="es-MX" sz="2800" b="1" dirty="0" smtClean="0">
                <a:solidFill>
                  <a:schemeClr val="tx1"/>
                </a:solidFill>
                <a:effectLst>
                  <a:outerShdw blurRad="38100" dist="38100" dir="2700000" algn="tl">
                    <a:srgbClr val="000000">
                      <a:alpha val="43137"/>
                    </a:srgbClr>
                  </a:outerShdw>
                </a:effectLst>
              </a:rPr>
              <a:t>¿Siento que ha medida que me voy haciendo mayor se ponen las cosas peor para mí?</a:t>
            </a:r>
            <a:endParaRPr lang="es-MX" sz="28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529605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321972" y="425003"/>
            <a:ext cx="11513713" cy="6053070"/>
          </a:xfrm>
          <a:prstGeom prst="rect">
            <a:avLst/>
          </a:prstGeom>
          <a:no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solidFill>
                  <a:schemeClr val="tx1"/>
                </a:solidFill>
                <a:effectLst>
                  <a:outerShdw blurRad="38100" dist="38100" dir="2700000" algn="tl">
                    <a:srgbClr val="000000">
                      <a:alpha val="43137"/>
                    </a:srgbClr>
                  </a:outerShdw>
                </a:effectLst>
              </a:rPr>
              <a:t>Mientras que los adultos medios el 80% respondió con “algunas veces” en:</a:t>
            </a:r>
          </a:p>
          <a:p>
            <a:pPr algn="just"/>
            <a:r>
              <a:rPr lang="es-MX" sz="3200" b="1" dirty="0" smtClean="0">
                <a:solidFill>
                  <a:schemeClr val="tx1"/>
                </a:solidFill>
                <a:effectLst>
                  <a:outerShdw blurRad="38100" dist="38100" dir="2700000" algn="tl">
                    <a:srgbClr val="000000">
                      <a:alpha val="43137"/>
                    </a:srgbClr>
                  </a:outerShdw>
                </a:effectLst>
              </a:rPr>
              <a:t>¿Tengo miedo de muchas cosas?</a:t>
            </a:r>
          </a:p>
          <a:p>
            <a:pPr algn="just"/>
            <a:r>
              <a:rPr lang="es-MX" sz="3200" b="1" dirty="0" smtClean="0">
                <a:solidFill>
                  <a:schemeClr val="tx1"/>
                </a:solidFill>
                <a:effectLst>
                  <a:outerShdw blurRad="38100" dist="38100" dir="2700000" algn="tl">
                    <a:srgbClr val="000000">
                      <a:alpha val="43137"/>
                    </a:srgbClr>
                  </a:outerShdw>
                </a:effectLst>
              </a:rPr>
              <a:t>¿Siento que las cosas pequeñas me molestan ahora más que antes?</a:t>
            </a:r>
          </a:p>
          <a:p>
            <a:pPr algn="just"/>
            <a:r>
              <a:rPr lang="es-MX" sz="3200" b="1" dirty="0" smtClean="0">
                <a:solidFill>
                  <a:schemeClr val="tx1"/>
                </a:solidFill>
                <a:effectLst>
                  <a:outerShdw blurRad="38100" dist="38100" dir="2700000" algn="tl">
                    <a:srgbClr val="000000">
                      <a:alpha val="43137"/>
                    </a:srgbClr>
                  </a:outerShdw>
                </a:effectLst>
              </a:rPr>
              <a:t>Y sólo el 66% contestó que </a:t>
            </a:r>
            <a:r>
              <a:rPr lang="es-MX" sz="3200" b="1" dirty="0">
                <a:solidFill>
                  <a:schemeClr val="tx1"/>
                </a:solidFill>
                <a:effectLst>
                  <a:outerShdw blurRad="38100" dist="38100" dir="2700000" algn="tl">
                    <a:srgbClr val="000000">
                      <a:alpha val="43137"/>
                    </a:srgbClr>
                  </a:outerShdw>
                </a:effectLst>
              </a:rPr>
              <a:t>¿Siento que ha medida que me voy haciendo mayor se ponen las cosas peor para mí?</a:t>
            </a:r>
          </a:p>
          <a:p>
            <a:pPr algn="just"/>
            <a:endParaRPr lang="es-MX" sz="3200" b="1" dirty="0" smtClean="0">
              <a:solidFill>
                <a:schemeClr val="tx1"/>
              </a:solidFill>
              <a:effectLst>
                <a:outerShdw blurRad="38100" dist="38100" dir="2700000" algn="tl">
                  <a:srgbClr val="000000">
                    <a:alpha val="43137"/>
                  </a:srgbClr>
                </a:outerShdw>
              </a:effectLst>
            </a:endParaRPr>
          </a:p>
          <a:p>
            <a:pPr algn="just"/>
            <a:endParaRPr lang="es-MX" sz="32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556117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301916" y="317580"/>
            <a:ext cx="11603868" cy="6362164"/>
          </a:xfrm>
          <a:prstGeom prst="rect">
            <a:avLst/>
          </a:prstGeom>
          <a:no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solidFill>
                  <a:schemeClr val="tx1"/>
                </a:solidFill>
                <a:effectLst>
                  <a:outerShdw blurRad="38100" dist="38100" dir="2700000" algn="tl">
                    <a:srgbClr val="000000">
                      <a:alpha val="43137"/>
                    </a:srgbClr>
                  </a:outerShdw>
                </a:effectLst>
              </a:rPr>
              <a:t>Los adultos tardíos el 73% respondió “siempre” en crisis existencial, siendo las preguntas dónde mayor respondieron eso :</a:t>
            </a:r>
          </a:p>
          <a:p>
            <a:pPr algn="just"/>
            <a:r>
              <a:rPr lang="es-MX" sz="3200" b="1" dirty="0" smtClean="0">
                <a:solidFill>
                  <a:schemeClr val="tx1"/>
                </a:solidFill>
                <a:effectLst>
                  <a:outerShdw blurRad="38100" dist="38100" dir="2700000" algn="tl">
                    <a:srgbClr val="000000">
                      <a:alpha val="43137"/>
                    </a:srgbClr>
                  </a:outerShdw>
                </a:effectLst>
              </a:rPr>
              <a:t>¿Estoy preocupado por qué no puedo confiar en nadie?</a:t>
            </a:r>
          </a:p>
          <a:p>
            <a:pPr algn="just"/>
            <a:r>
              <a:rPr lang="es-MX" sz="3200" b="1" dirty="0">
                <a:solidFill>
                  <a:schemeClr val="tx1"/>
                </a:solidFill>
                <a:effectLst>
                  <a:outerShdw blurRad="38100" dist="38100" dir="2700000" algn="tl">
                    <a:srgbClr val="000000">
                      <a:alpha val="43137"/>
                    </a:srgbClr>
                  </a:outerShdw>
                </a:effectLst>
              </a:rPr>
              <a:t>¿Siento que ha medida que me voy haciendo mayor se ponen las cosas peor para mí?</a:t>
            </a:r>
          </a:p>
          <a:p>
            <a:pPr algn="just"/>
            <a:r>
              <a:rPr lang="es-MX" sz="3200" b="1" dirty="0" smtClean="0">
                <a:solidFill>
                  <a:schemeClr val="tx1"/>
                </a:solidFill>
                <a:effectLst>
                  <a:outerShdw blurRad="38100" dist="38100" dir="2700000" algn="tl">
                    <a:srgbClr val="000000">
                      <a:alpha val="43137"/>
                    </a:srgbClr>
                  </a:outerShdw>
                </a:effectLst>
              </a:rPr>
              <a:t>¿Tengo miedo de muchas cosas?</a:t>
            </a:r>
          </a:p>
          <a:p>
            <a:pPr algn="just"/>
            <a:r>
              <a:rPr lang="es-MX" sz="3200" b="1" dirty="0" smtClean="0">
                <a:solidFill>
                  <a:schemeClr val="tx1"/>
                </a:solidFill>
                <a:effectLst>
                  <a:outerShdw blurRad="38100" dist="38100" dir="2700000" algn="tl">
                    <a:srgbClr val="000000">
                      <a:alpha val="43137"/>
                    </a:srgbClr>
                  </a:outerShdw>
                </a:effectLst>
              </a:rPr>
              <a:t>¿Siento que conforme me voy haciendo mayor, soy menos útil?</a:t>
            </a:r>
            <a:endParaRPr lang="es-MX" sz="32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47666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30706" y="167425"/>
            <a:ext cx="6089045" cy="614966"/>
          </a:xfrm>
        </p:spPr>
        <p:txBody>
          <a:bodyPr/>
          <a:lstStyle/>
          <a:p>
            <a:pPr algn="ctr"/>
            <a:r>
              <a:rPr lang="es-ES" dirty="0" smtClean="0">
                <a:latin typeface="Aharoni" panose="02010803020104030203" pitchFamily="2" charset="-79"/>
                <a:cs typeface="Aharoni" panose="02010803020104030203" pitchFamily="2" charset="-79"/>
              </a:rPr>
              <a:t>ADULTEZ </a:t>
            </a:r>
            <a:endParaRPr lang="es-ES" dirty="0">
              <a:latin typeface="Aharoni" panose="02010803020104030203" pitchFamily="2" charset="-79"/>
              <a:cs typeface="Aharoni" panose="02010803020104030203" pitchFamily="2" charset="-79"/>
            </a:endParaRPr>
          </a:p>
        </p:txBody>
      </p:sp>
      <p:sp>
        <p:nvSpPr>
          <p:cNvPr id="4" name="Marcador de texto 3"/>
          <p:cNvSpPr>
            <a:spLocks noGrp="1"/>
          </p:cNvSpPr>
          <p:nvPr>
            <p:ph type="body" sz="half" idx="2"/>
          </p:nvPr>
        </p:nvSpPr>
        <p:spPr>
          <a:xfrm>
            <a:off x="788271" y="1584101"/>
            <a:ext cx="10583773" cy="1609860"/>
          </a:xfrm>
          <a:noFill/>
          <a:effectLst/>
        </p:spPr>
        <p:txBody>
          <a:bodyPr>
            <a:normAutofit/>
          </a:bodyPr>
          <a:lstStyle/>
          <a:p>
            <a:r>
              <a:rPr lang="es-MX" sz="3200" b="1" dirty="0" smtClean="0">
                <a:effectLst>
                  <a:outerShdw blurRad="38100" dist="38100" dir="2700000" algn="tl">
                    <a:srgbClr val="000000">
                      <a:alpha val="43137"/>
                    </a:srgbClr>
                  </a:outerShdw>
                </a:effectLst>
              </a:rPr>
              <a:t>La </a:t>
            </a:r>
            <a:r>
              <a:rPr lang="es-MX" sz="3200" b="1" dirty="0">
                <a:effectLst>
                  <a:outerShdw blurRad="38100" dist="38100" dir="2700000" algn="tl">
                    <a:srgbClr val="000000">
                      <a:alpha val="43137"/>
                    </a:srgbClr>
                  </a:outerShdw>
                </a:effectLst>
              </a:rPr>
              <a:t>adultez se puede definir como la etapa que comienza en México a partir de </a:t>
            </a:r>
            <a:r>
              <a:rPr lang="es-MX" sz="3200" b="1" dirty="0" smtClean="0">
                <a:effectLst>
                  <a:outerShdw blurRad="38100" dist="38100" dir="2700000" algn="tl">
                    <a:srgbClr val="000000">
                      <a:alpha val="43137"/>
                    </a:srgbClr>
                  </a:outerShdw>
                </a:effectLst>
              </a:rPr>
              <a:t>los </a:t>
            </a:r>
            <a:r>
              <a:rPr lang="es-MX" sz="3200" b="1" dirty="0">
                <a:effectLst>
                  <a:outerShdw blurRad="38100" dist="38100" dir="2700000" algn="tl">
                    <a:srgbClr val="000000">
                      <a:alpha val="43137"/>
                    </a:srgbClr>
                  </a:outerShdw>
                </a:effectLst>
              </a:rPr>
              <a:t>18 años y termina </a:t>
            </a:r>
            <a:r>
              <a:rPr lang="es-MX" sz="3200" b="1" dirty="0" smtClean="0">
                <a:effectLst>
                  <a:outerShdw blurRad="38100" dist="38100" dir="2700000" algn="tl">
                    <a:srgbClr val="000000">
                      <a:alpha val="43137"/>
                    </a:srgbClr>
                  </a:outerShdw>
                </a:effectLst>
              </a:rPr>
              <a:t>cuando el sujeto muere.</a:t>
            </a:r>
          </a:p>
          <a:p>
            <a:endParaRPr lang="es-ES" sz="3200" dirty="0"/>
          </a:p>
        </p:txBody>
      </p:sp>
    </p:spTree>
    <p:extLst>
      <p:ext uri="{BB962C8B-B14F-4D97-AF65-F5344CB8AC3E}">
        <p14:creationId xmlns:p14="http://schemas.microsoft.com/office/powerpoint/2010/main" val="3105423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Grupo 69"/>
          <p:cNvGrpSpPr/>
          <p:nvPr/>
        </p:nvGrpSpPr>
        <p:grpSpPr>
          <a:xfrm>
            <a:off x="2463121" y="300785"/>
            <a:ext cx="7621036" cy="5778043"/>
            <a:chOff x="1587359" y="622757"/>
            <a:chExt cx="7402095" cy="5075843"/>
          </a:xfrm>
          <a:noFill/>
        </p:grpSpPr>
        <p:grpSp>
          <p:nvGrpSpPr>
            <p:cNvPr id="40" name="Grupo 39"/>
            <p:cNvGrpSpPr/>
            <p:nvPr/>
          </p:nvGrpSpPr>
          <p:grpSpPr>
            <a:xfrm>
              <a:off x="1970466" y="622757"/>
              <a:ext cx="7018988" cy="2790144"/>
              <a:chOff x="2897745" y="352299"/>
              <a:chExt cx="7253730" cy="3584483"/>
            </a:xfrm>
            <a:grpFill/>
          </p:grpSpPr>
          <p:sp>
            <p:nvSpPr>
              <p:cNvPr id="5" name="CuadroTexto 4"/>
              <p:cNvSpPr txBox="1"/>
              <p:nvPr/>
            </p:nvSpPr>
            <p:spPr>
              <a:xfrm>
                <a:off x="4340180" y="352299"/>
                <a:ext cx="2987899"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ES" dirty="0" smtClean="0"/>
                  <a:t>Papalia </a:t>
                </a:r>
                <a:endParaRPr lang="es-ES" dirty="0"/>
              </a:p>
            </p:txBody>
          </p:sp>
          <p:cxnSp>
            <p:nvCxnSpPr>
              <p:cNvPr id="7" name="Conector recto 6"/>
              <p:cNvCxnSpPr/>
              <p:nvPr/>
            </p:nvCxnSpPr>
            <p:spPr>
              <a:xfrm flipH="1" flipV="1">
                <a:off x="5724661" y="721632"/>
                <a:ext cx="6438" cy="1351867"/>
              </a:xfrm>
              <a:prstGeom prst="line">
                <a:avLst/>
              </a:prstGeom>
              <a:grpFill/>
            </p:spPr>
            <p:style>
              <a:lnRef idx="1">
                <a:schemeClr val="dk1"/>
              </a:lnRef>
              <a:fillRef idx="0">
                <a:schemeClr val="dk1"/>
              </a:fillRef>
              <a:effectRef idx="0">
                <a:schemeClr val="dk1"/>
              </a:effectRef>
              <a:fontRef idx="minor">
                <a:schemeClr val="tx1"/>
              </a:fontRef>
            </p:style>
          </p:cxnSp>
          <p:sp>
            <p:nvSpPr>
              <p:cNvPr id="8" name="CuadroTexto 7"/>
              <p:cNvSpPr txBox="1"/>
              <p:nvPr/>
            </p:nvSpPr>
            <p:spPr>
              <a:xfrm>
                <a:off x="4340180" y="1107583"/>
                <a:ext cx="2987899"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ES" dirty="0" smtClean="0"/>
                  <a:t>Cambios duraderos </a:t>
                </a:r>
                <a:endParaRPr lang="es-ES" dirty="0"/>
              </a:p>
            </p:txBody>
          </p:sp>
          <p:sp>
            <p:nvSpPr>
              <p:cNvPr id="9" name="CuadroTexto 8"/>
              <p:cNvSpPr txBox="1"/>
              <p:nvPr/>
            </p:nvSpPr>
            <p:spPr>
              <a:xfrm>
                <a:off x="5634509" y="799806"/>
                <a:ext cx="1117243" cy="307777"/>
              </a:xfrm>
              <a:prstGeom prst="rect">
                <a:avLst/>
              </a:prstGeom>
              <a:grpFill/>
            </p:spPr>
            <p:txBody>
              <a:bodyPr wrap="square" rtlCol="0">
                <a:spAutoFit/>
              </a:bodyPr>
              <a:lstStyle/>
              <a:p>
                <a:r>
                  <a:rPr lang="es-ES" sz="1400" dirty="0" smtClean="0"/>
                  <a:t>hay</a:t>
                </a:r>
                <a:endParaRPr lang="es-ES" sz="1400" dirty="0"/>
              </a:p>
            </p:txBody>
          </p:sp>
          <p:sp>
            <p:nvSpPr>
              <p:cNvPr id="18" name="CuadroTexto 17"/>
              <p:cNvSpPr txBox="1"/>
              <p:nvPr/>
            </p:nvSpPr>
            <p:spPr>
              <a:xfrm>
                <a:off x="4808795" y="2073499"/>
                <a:ext cx="1844608" cy="369332"/>
              </a:xfrm>
              <a:prstGeom prst="rect">
                <a:avLst/>
              </a:prstGeom>
              <a:grpFill/>
              <a:effectLst/>
            </p:spPr>
            <p:style>
              <a:lnRef idx="2">
                <a:schemeClr val="dk1"/>
              </a:lnRef>
              <a:fillRef idx="1">
                <a:schemeClr val="lt1"/>
              </a:fillRef>
              <a:effectRef idx="0">
                <a:schemeClr val="dk1"/>
              </a:effectRef>
              <a:fontRef idx="minor">
                <a:schemeClr val="dk1"/>
              </a:fontRef>
            </p:style>
            <p:txBody>
              <a:bodyPr wrap="none" rtlCol="0">
                <a:spAutoFit/>
              </a:bodyPr>
              <a:lstStyle/>
              <a:p>
                <a:r>
                  <a:rPr lang="es-ES" dirty="0" smtClean="0"/>
                  <a:t>Comportamiento </a:t>
                </a:r>
                <a:endParaRPr lang="es-ES" dirty="0"/>
              </a:p>
            </p:txBody>
          </p:sp>
          <p:cxnSp>
            <p:nvCxnSpPr>
              <p:cNvPr id="21" name="Conector recto 20"/>
              <p:cNvCxnSpPr>
                <a:stCxn id="18" idx="2"/>
              </p:cNvCxnSpPr>
              <p:nvPr/>
            </p:nvCxnSpPr>
            <p:spPr>
              <a:xfrm>
                <a:off x="5731099" y="2442831"/>
                <a:ext cx="0" cy="596584"/>
              </a:xfrm>
              <a:prstGeom prst="line">
                <a:avLst/>
              </a:prstGeom>
              <a:grpFill/>
            </p:spPr>
            <p:style>
              <a:lnRef idx="1">
                <a:schemeClr val="dk1"/>
              </a:lnRef>
              <a:fillRef idx="0">
                <a:schemeClr val="dk1"/>
              </a:fillRef>
              <a:effectRef idx="0">
                <a:schemeClr val="dk1"/>
              </a:effectRef>
              <a:fontRef idx="minor">
                <a:schemeClr val="tx1"/>
              </a:fontRef>
            </p:style>
          </p:cxnSp>
          <p:sp>
            <p:nvSpPr>
              <p:cNvPr id="22" name="CuadroTexto 21"/>
              <p:cNvSpPr txBox="1"/>
              <p:nvPr/>
            </p:nvSpPr>
            <p:spPr>
              <a:xfrm>
                <a:off x="2897745" y="2854749"/>
                <a:ext cx="2073499"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ES" dirty="0" smtClean="0"/>
                  <a:t>Experiencia </a:t>
                </a:r>
                <a:endParaRPr lang="es-ES" dirty="0"/>
              </a:p>
            </p:txBody>
          </p:sp>
          <p:sp>
            <p:nvSpPr>
              <p:cNvPr id="25" name="CuadroTexto 24"/>
              <p:cNvSpPr txBox="1"/>
              <p:nvPr/>
            </p:nvSpPr>
            <p:spPr>
              <a:xfrm>
                <a:off x="6653403" y="2854749"/>
                <a:ext cx="1918952"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ES" dirty="0" smtClean="0"/>
                  <a:t>Maduración </a:t>
                </a:r>
                <a:endParaRPr lang="es-ES" dirty="0"/>
              </a:p>
            </p:txBody>
          </p:sp>
          <p:cxnSp>
            <p:nvCxnSpPr>
              <p:cNvPr id="27" name="Conector recto 26"/>
              <p:cNvCxnSpPr>
                <a:stCxn id="22" idx="3"/>
                <a:endCxn id="25" idx="1"/>
              </p:cNvCxnSpPr>
              <p:nvPr/>
            </p:nvCxnSpPr>
            <p:spPr>
              <a:xfrm>
                <a:off x="4971244" y="3039415"/>
                <a:ext cx="1682159" cy="0"/>
              </a:xfrm>
              <a:prstGeom prst="line">
                <a:avLst/>
              </a:prstGeom>
              <a:grpFill/>
            </p:spPr>
            <p:style>
              <a:lnRef idx="1">
                <a:schemeClr val="dk1"/>
              </a:lnRef>
              <a:fillRef idx="0">
                <a:schemeClr val="dk1"/>
              </a:fillRef>
              <a:effectRef idx="0">
                <a:schemeClr val="dk1"/>
              </a:effectRef>
              <a:fontRef idx="minor">
                <a:schemeClr val="tx1"/>
              </a:fontRef>
            </p:style>
          </p:cxnSp>
          <p:sp>
            <p:nvSpPr>
              <p:cNvPr id="30" name="CuadroTexto 29"/>
              <p:cNvSpPr txBox="1"/>
              <p:nvPr/>
            </p:nvSpPr>
            <p:spPr>
              <a:xfrm>
                <a:off x="5702126" y="2459451"/>
                <a:ext cx="1471414" cy="416816"/>
              </a:xfrm>
              <a:prstGeom prst="rect">
                <a:avLst/>
              </a:prstGeom>
              <a:grpFill/>
            </p:spPr>
            <p:txBody>
              <a:bodyPr wrap="square" rtlCol="0">
                <a:spAutoFit/>
              </a:bodyPr>
              <a:lstStyle/>
              <a:p>
                <a:r>
                  <a:rPr lang="es-ES" sz="1400" dirty="0" smtClean="0"/>
                  <a:t>resultado</a:t>
                </a:r>
                <a:r>
                  <a:rPr lang="es-ES" dirty="0" smtClean="0"/>
                  <a:t> </a:t>
                </a:r>
                <a:endParaRPr lang="es-ES" dirty="0"/>
              </a:p>
            </p:txBody>
          </p:sp>
          <p:sp>
            <p:nvSpPr>
              <p:cNvPr id="32" name="CuadroTexto 31"/>
              <p:cNvSpPr txBox="1"/>
              <p:nvPr/>
            </p:nvSpPr>
            <p:spPr>
              <a:xfrm>
                <a:off x="5991760" y="3567450"/>
                <a:ext cx="1181780"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r>
                  <a:rPr lang="es-ES" dirty="0" smtClean="0"/>
                  <a:t>Cerebro </a:t>
                </a:r>
                <a:endParaRPr lang="es-ES" dirty="0"/>
              </a:p>
            </p:txBody>
          </p:sp>
          <p:sp>
            <p:nvSpPr>
              <p:cNvPr id="33" name="CuadroTexto 32"/>
              <p:cNvSpPr txBox="1"/>
              <p:nvPr/>
            </p:nvSpPr>
            <p:spPr>
              <a:xfrm>
                <a:off x="8052219" y="3567450"/>
                <a:ext cx="2099256"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ES" dirty="0" smtClean="0"/>
                  <a:t>Estructuras físicas </a:t>
                </a:r>
                <a:endParaRPr lang="es-ES" dirty="0"/>
              </a:p>
            </p:txBody>
          </p:sp>
          <p:cxnSp>
            <p:nvCxnSpPr>
              <p:cNvPr id="35" name="Conector recto 34"/>
              <p:cNvCxnSpPr>
                <a:stCxn id="25" idx="2"/>
              </p:cNvCxnSpPr>
              <p:nvPr/>
            </p:nvCxnSpPr>
            <p:spPr>
              <a:xfrm>
                <a:off x="7612879" y="3224081"/>
                <a:ext cx="0" cy="528035"/>
              </a:xfrm>
              <a:prstGeom prst="line">
                <a:avLst/>
              </a:prstGeom>
              <a:grpFill/>
            </p:spPr>
            <p:style>
              <a:lnRef idx="1">
                <a:schemeClr val="dk1"/>
              </a:lnRef>
              <a:fillRef idx="0">
                <a:schemeClr val="dk1"/>
              </a:fillRef>
              <a:effectRef idx="0">
                <a:schemeClr val="dk1"/>
              </a:effectRef>
              <a:fontRef idx="minor">
                <a:schemeClr val="tx1"/>
              </a:fontRef>
            </p:style>
          </p:cxnSp>
          <p:cxnSp>
            <p:nvCxnSpPr>
              <p:cNvPr id="37" name="Conector recto 36"/>
              <p:cNvCxnSpPr>
                <a:stCxn id="32" idx="3"/>
                <a:endCxn id="33" idx="1"/>
              </p:cNvCxnSpPr>
              <p:nvPr/>
            </p:nvCxnSpPr>
            <p:spPr>
              <a:xfrm>
                <a:off x="7173540" y="3752116"/>
                <a:ext cx="878679" cy="0"/>
              </a:xfrm>
              <a:prstGeom prst="line">
                <a:avLst/>
              </a:prstGeom>
              <a:grpFill/>
            </p:spPr>
            <p:style>
              <a:lnRef idx="1">
                <a:schemeClr val="dk1"/>
              </a:lnRef>
              <a:fillRef idx="0">
                <a:schemeClr val="dk1"/>
              </a:fillRef>
              <a:effectRef idx="0">
                <a:schemeClr val="dk1"/>
              </a:effectRef>
              <a:fontRef idx="minor">
                <a:schemeClr val="tx1"/>
              </a:fontRef>
            </p:style>
          </p:cxnSp>
        </p:grpSp>
        <p:sp>
          <p:nvSpPr>
            <p:cNvPr id="41" name="CuadroTexto 40"/>
            <p:cNvSpPr txBox="1"/>
            <p:nvPr/>
          </p:nvSpPr>
          <p:spPr>
            <a:xfrm>
              <a:off x="3690202" y="4232885"/>
              <a:ext cx="1944710"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ES" dirty="0" smtClean="0"/>
                <a:t>3 periodos  </a:t>
              </a:r>
              <a:endParaRPr lang="es-ES" dirty="0"/>
            </a:p>
          </p:txBody>
        </p:sp>
        <p:sp>
          <p:nvSpPr>
            <p:cNvPr id="42" name="CuadroTexto 41"/>
            <p:cNvSpPr txBox="1"/>
            <p:nvPr/>
          </p:nvSpPr>
          <p:spPr>
            <a:xfrm>
              <a:off x="1587359" y="5327588"/>
              <a:ext cx="1925315"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ES" dirty="0" smtClean="0"/>
                <a:t>Adultez joven </a:t>
              </a:r>
              <a:endParaRPr lang="es-ES" dirty="0"/>
            </a:p>
          </p:txBody>
        </p:sp>
        <p:sp>
          <p:nvSpPr>
            <p:cNvPr id="43" name="CuadroTexto 42"/>
            <p:cNvSpPr txBox="1"/>
            <p:nvPr/>
          </p:nvSpPr>
          <p:spPr>
            <a:xfrm>
              <a:off x="3825430" y="5327588"/>
              <a:ext cx="1674254"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ES" dirty="0" smtClean="0"/>
                <a:t>Adultez media </a:t>
              </a:r>
              <a:endParaRPr lang="es-ES" dirty="0"/>
            </a:p>
          </p:txBody>
        </p:sp>
        <p:sp>
          <p:nvSpPr>
            <p:cNvPr id="45" name="CuadroTexto 44"/>
            <p:cNvSpPr txBox="1"/>
            <p:nvPr/>
          </p:nvSpPr>
          <p:spPr>
            <a:xfrm>
              <a:off x="6024414" y="5329268"/>
              <a:ext cx="1867437" cy="369332"/>
            </a:xfrm>
            <a:prstGeom prst="rect">
              <a:avLst/>
            </a:prstGeom>
            <a:grp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ES" dirty="0" smtClean="0"/>
                <a:t>Adultez tardía </a:t>
              </a:r>
              <a:endParaRPr lang="es-ES" dirty="0"/>
            </a:p>
          </p:txBody>
        </p:sp>
        <p:sp>
          <p:nvSpPr>
            <p:cNvPr id="46" name="CuadroTexto 45"/>
            <p:cNvSpPr txBox="1"/>
            <p:nvPr/>
          </p:nvSpPr>
          <p:spPr>
            <a:xfrm>
              <a:off x="4605415" y="3668497"/>
              <a:ext cx="1107584" cy="324447"/>
            </a:xfrm>
            <a:prstGeom prst="rect">
              <a:avLst/>
            </a:prstGeom>
            <a:grpFill/>
          </p:spPr>
          <p:txBody>
            <a:bodyPr wrap="square" rtlCol="0">
              <a:spAutoFit/>
            </a:bodyPr>
            <a:lstStyle/>
            <a:p>
              <a:r>
                <a:rPr lang="es-ES" sz="1400" dirty="0" smtClean="0"/>
                <a:t>Divide</a:t>
              </a:r>
              <a:r>
                <a:rPr lang="es-ES" dirty="0" smtClean="0"/>
                <a:t> </a:t>
              </a:r>
              <a:endParaRPr lang="es-ES" dirty="0"/>
            </a:p>
          </p:txBody>
        </p:sp>
        <p:cxnSp>
          <p:nvCxnSpPr>
            <p:cNvPr id="48" name="Conector recto 47"/>
            <p:cNvCxnSpPr/>
            <p:nvPr/>
          </p:nvCxnSpPr>
          <p:spPr>
            <a:xfrm flipH="1">
              <a:off x="4684093" y="2714395"/>
              <a:ext cx="21806" cy="1496454"/>
            </a:xfrm>
            <a:prstGeom prst="line">
              <a:avLst/>
            </a:prstGeom>
            <a:grpFill/>
          </p:spPr>
          <p:style>
            <a:lnRef idx="1">
              <a:schemeClr val="dk1"/>
            </a:lnRef>
            <a:fillRef idx="0">
              <a:schemeClr val="dk1"/>
            </a:fillRef>
            <a:effectRef idx="0">
              <a:schemeClr val="dk1"/>
            </a:effectRef>
            <a:fontRef idx="minor">
              <a:schemeClr val="tx1"/>
            </a:fontRef>
          </p:style>
        </p:cxnSp>
        <p:cxnSp>
          <p:nvCxnSpPr>
            <p:cNvPr id="50" name="Conector recto 49"/>
            <p:cNvCxnSpPr>
              <a:stCxn id="41" idx="2"/>
            </p:cNvCxnSpPr>
            <p:nvPr/>
          </p:nvCxnSpPr>
          <p:spPr>
            <a:xfrm>
              <a:off x="4662557" y="4602217"/>
              <a:ext cx="0" cy="727049"/>
            </a:xfrm>
            <a:prstGeom prst="line">
              <a:avLst/>
            </a:prstGeom>
            <a:grpFill/>
          </p:spPr>
          <p:style>
            <a:lnRef idx="1">
              <a:schemeClr val="dk1"/>
            </a:lnRef>
            <a:fillRef idx="0">
              <a:schemeClr val="dk1"/>
            </a:fillRef>
            <a:effectRef idx="0">
              <a:schemeClr val="dk1"/>
            </a:effectRef>
            <a:fontRef idx="minor">
              <a:schemeClr val="tx1"/>
            </a:fontRef>
          </p:style>
        </p:cxnSp>
        <p:cxnSp>
          <p:nvCxnSpPr>
            <p:cNvPr id="52" name="Conector recto 51"/>
            <p:cNvCxnSpPr/>
            <p:nvPr/>
          </p:nvCxnSpPr>
          <p:spPr>
            <a:xfrm>
              <a:off x="2550017" y="4868214"/>
              <a:ext cx="4408116" cy="0"/>
            </a:xfrm>
            <a:prstGeom prst="line">
              <a:avLst/>
            </a:prstGeom>
            <a:grpFill/>
          </p:spPr>
          <p:style>
            <a:lnRef idx="1">
              <a:schemeClr val="dk1"/>
            </a:lnRef>
            <a:fillRef idx="0">
              <a:schemeClr val="dk1"/>
            </a:fillRef>
            <a:effectRef idx="0">
              <a:schemeClr val="dk1"/>
            </a:effectRef>
            <a:fontRef idx="minor">
              <a:schemeClr val="tx1"/>
            </a:fontRef>
          </p:style>
        </p:cxnSp>
        <p:cxnSp>
          <p:nvCxnSpPr>
            <p:cNvPr id="61" name="Conector recto 60"/>
            <p:cNvCxnSpPr/>
            <p:nvPr/>
          </p:nvCxnSpPr>
          <p:spPr>
            <a:xfrm>
              <a:off x="6958133" y="4868214"/>
              <a:ext cx="0" cy="461052"/>
            </a:xfrm>
            <a:prstGeom prst="line">
              <a:avLst/>
            </a:prstGeom>
            <a:grpFill/>
          </p:spPr>
          <p:style>
            <a:lnRef idx="1">
              <a:schemeClr val="dk1"/>
            </a:lnRef>
            <a:fillRef idx="0">
              <a:schemeClr val="dk1"/>
            </a:fillRef>
            <a:effectRef idx="0">
              <a:schemeClr val="dk1"/>
            </a:effectRef>
            <a:fontRef idx="minor">
              <a:schemeClr val="tx1"/>
            </a:fontRef>
          </p:style>
        </p:cxnSp>
        <p:cxnSp>
          <p:nvCxnSpPr>
            <p:cNvPr id="66" name="Conector recto 65"/>
            <p:cNvCxnSpPr/>
            <p:nvPr/>
          </p:nvCxnSpPr>
          <p:spPr>
            <a:xfrm>
              <a:off x="2550017" y="4868214"/>
              <a:ext cx="0" cy="459374"/>
            </a:xfrm>
            <a:prstGeom prst="line">
              <a:avLst/>
            </a:prstGeom>
            <a:grpFill/>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0151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51404" y="0"/>
            <a:ext cx="6385260" cy="843566"/>
          </a:xfrm>
        </p:spPr>
        <p:txBody>
          <a:bodyPr/>
          <a:lstStyle/>
          <a:p>
            <a:pPr algn="ctr"/>
            <a:r>
              <a:rPr lang="es-ES" b="1" dirty="0" smtClean="0">
                <a:latin typeface="Aharoni" panose="02010803020104030203" pitchFamily="2" charset="-79"/>
                <a:cs typeface="Aharoni" panose="02010803020104030203" pitchFamily="2" charset="-79"/>
              </a:rPr>
              <a:t>METODOLOGÍA </a:t>
            </a:r>
            <a:endParaRPr lang="es-ES" b="1" dirty="0">
              <a:latin typeface="Aharoni" panose="02010803020104030203" pitchFamily="2" charset="-79"/>
              <a:cs typeface="Aharoni" panose="02010803020104030203" pitchFamily="2" charset="-79"/>
            </a:endParaRPr>
          </a:p>
        </p:txBody>
      </p:sp>
      <p:sp>
        <p:nvSpPr>
          <p:cNvPr id="3" name="Marcador de contenido 2"/>
          <p:cNvSpPr>
            <a:spLocks noGrp="1"/>
          </p:cNvSpPr>
          <p:nvPr>
            <p:ph idx="1"/>
          </p:nvPr>
        </p:nvSpPr>
        <p:spPr>
          <a:xfrm>
            <a:off x="481405" y="843566"/>
            <a:ext cx="11405796" cy="5737538"/>
          </a:xfrm>
          <a:noFill/>
          <a:effectLst/>
        </p:spPr>
        <p:txBody>
          <a:bodyPr/>
          <a:lstStyle/>
          <a:p>
            <a:endParaRPr lang="es-MX" b="1" dirty="0" smtClean="0">
              <a:effectLst>
                <a:outerShdw blurRad="38100" dist="38100" dir="2700000" algn="tl">
                  <a:srgbClr val="000000">
                    <a:alpha val="43137"/>
                  </a:srgbClr>
                </a:outerShdw>
              </a:effectLst>
            </a:endParaRPr>
          </a:p>
          <a:p>
            <a:r>
              <a:rPr lang="es-MX" b="1" dirty="0" smtClean="0">
                <a:effectLst>
                  <a:outerShdw blurRad="38100" dist="38100" dir="2700000" algn="tl">
                    <a:srgbClr val="000000">
                      <a:alpha val="43137"/>
                    </a:srgbClr>
                  </a:outerShdw>
                </a:effectLst>
              </a:rPr>
              <a:t>Se </a:t>
            </a:r>
            <a:r>
              <a:rPr lang="es-MX" b="1" dirty="0">
                <a:effectLst>
                  <a:outerShdw blurRad="38100" dist="38100" dir="2700000" algn="tl">
                    <a:srgbClr val="000000">
                      <a:alpha val="43137"/>
                    </a:srgbClr>
                  </a:outerShdw>
                </a:effectLst>
              </a:rPr>
              <a:t>realiza un estudio descriptivo del nivel de soledad que se enfrenta en la etapa adulta en tres ámbitos: social, conyugal y familiar; agregando el apartado de crisis existencial.</a:t>
            </a:r>
            <a:endParaRPr lang="es-ES" b="1" dirty="0">
              <a:effectLst>
                <a:outerShdw blurRad="38100" dist="38100" dir="2700000" algn="tl">
                  <a:srgbClr val="000000">
                    <a:alpha val="43137"/>
                  </a:srgbClr>
                </a:outerShdw>
              </a:effectLst>
            </a:endParaRPr>
          </a:p>
          <a:p>
            <a:endParaRPr lang="es-MX" b="1" dirty="0" smtClean="0">
              <a:effectLst>
                <a:outerShdw blurRad="38100" dist="38100" dir="2700000" algn="tl">
                  <a:srgbClr val="000000">
                    <a:alpha val="43137"/>
                  </a:srgbClr>
                </a:outerShdw>
              </a:effectLst>
            </a:endParaRPr>
          </a:p>
          <a:p>
            <a:endParaRPr lang="es-MX" b="1" dirty="0">
              <a:effectLst>
                <a:outerShdw blurRad="38100" dist="38100" dir="2700000" algn="tl">
                  <a:srgbClr val="000000">
                    <a:alpha val="43137"/>
                  </a:srgbClr>
                </a:outerShdw>
              </a:effectLst>
            </a:endParaRPr>
          </a:p>
          <a:p>
            <a:endParaRPr lang="es-MX" b="1" dirty="0" smtClean="0">
              <a:effectLst>
                <a:outerShdw blurRad="38100" dist="38100" dir="2700000" algn="tl">
                  <a:srgbClr val="000000">
                    <a:alpha val="43137"/>
                  </a:srgbClr>
                </a:outerShdw>
              </a:effectLst>
            </a:endParaRPr>
          </a:p>
          <a:p>
            <a:r>
              <a:rPr lang="es-MX" b="1" dirty="0" smtClean="0">
                <a:effectLst>
                  <a:outerShdw blurRad="38100" dist="38100" dir="2700000" algn="tl">
                    <a:srgbClr val="000000">
                      <a:alpha val="43137"/>
                    </a:srgbClr>
                  </a:outerShdw>
                </a:effectLst>
              </a:rPr>
              <a:t>Fue </a:t>
            </a:r>
            <a:r>
              <a:rPr lang="es-MX" b="1" dirty="0">
                <a:effectLst>
                  <a:outerShdw blurRad="38100" dist="38100" dir="2700000" algn="tl">
                    <a:srgbClr val="000000">
                      <a:alpha val="43137"/>
                    </a:srgbClr>
                  </a:outerShdw>
                </a:effectLst>
              </a:rPr>
              <a:t>un total de 45 sujetos, 15 (20-38 años) son adultos jóvenes; 15 (43-63 años) son adultos medios y 15 (63-80 años) son adultos </a:t>
            </a:r>
            <a:r>
              <a:rPr lang="es-MX" b="1" dirty="0" smtClean="0">
                <a:effectLst>
                  <a:outerShdw blurRad="38100" dist="38100" dir="2700000" algn="tl">
                    <a:srgbClr val="000000">
                      <a:alpha val="43137"/>
                    </a:srgbClr>
                  </a:outerShdw>
                </a:effectLst>
              </a:rPr>
              <a:t>tardíos</a:t>
            </a:r>
          </a:p>
          <a:p>
            <a:endParaRPr lang="es-ES" dirty="0"/>
          </a:p>
        </p:txBody>
      </p:sp>
    </p:spTree>
    <p:extLst>
      <p:ext uri="{BB962C8B-B14F-4D97-AF65-F5344CB8AC3E}">
        <p14:creationId xmlns:p14="http://schemas.microsoft.com/office/powerpoint/2010/main" val="1138907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68151" y="0"/>
            <a:ext cx="3932237" cy="524814"/>
          </a:xfrm>
        </p:spPr>
        <p:txBody>
          <a:bodyPr>
            <a:noAutofit/>
          </a:bodyPr>
          <a:lstStyle/>
          <a:p>
            <a:pPr algn="ctr"/>
            <a:r>
              <a:rPr lang="es-ES" b="1" dirty="0" smtClean="0">
                <a:latin typeface="Aharoni" panose="02010803020104030203" pitchFamily="2" charset="-79"/>
                <a:cs typeface="Aharoni" panose="02010803020104030203" pitchFamily="2" charset="-79"/>
              </a:rPr>
              <a:t>MATERIAL </a:t>
            </a:r>
            <a:endParaRPr lang="es-ES" b="1" dirty="0">
              <a:latin typeface="Aharoni" panose="02010803020104030203" pitchFamily="2" charset="-79"/>
              <a:cs typeface="Aharoni" panose="02010803020104030203" pitchFamily="2" charset="-79"/>
            </a:endParaRPr>
          </a:p>
        </p:txBody>
      </p:sp>
      <p:sp>
        <p:nvSpPr>
          <p:cNvPr id="5" name="Rectángulo 4"/>
          <p:cNvSpPr/>
          <p:nvPr/>
        </p:nvSpPr>
        <p:spPr>
          <a:xfrm>
            <a:off x="684557" y="425746"/>
            <a:ext cx="4170779" cy="276999"/>
          </a:xfrm>
          <a:prstGeom prst="rect">
            <a:avLst/>
          </a:prstGeom>
        </p:spPr>
        <p:txBody>
          <a:bodyPr wrap="square">
            <a:spAutoFit/>
          </a:bodyPr>
          <a:lstStyle/>
          <a:p>
            <a:r>
              <a:rPr lang="es-MX" sz="1200" dirty="0">
                <a:latin typeface="Calibri" panose="020F0502020204030204" pitchFamily="34" charset="0"/>
                <a:ea typeface="Calibri" panose="020F0502020204030204" pitchFamily="34" charset="0"/>
                <a:cs typeface="Calibri" panose="020F0502020204030204" pitchFamily="34" charset="0"/>
              </a:rPr>
              <a:t>test Este-R (Apéndice A) que cuenta con 34 ítems </a:t>
            </a:r>
            <a:endParaRPr lang="es-ES" sz="1200" dirty="0">
              <a:latin typeface="Calibri" panose="020F0502020204030204" pitchFamily="34" charset="0"/>
              <a:cs typeface="Calibri" panose="020F0502020204030204" pitchFamily="34" charset="0"/>
            </a:endParaRPr>
          </a:p>
        </p:txBody>
      </p:sp>
      <p:grpSp>
        <p:nvGrpSpPr>
          <p:cNvPr id="9" name="Grupo 8"/>
          <p:cNvGrpSpPr/>
          <p:nvPr/>
        </p:nvGrpSpPr>
        <p:grpSpPr>
          <a:xfrm>
            <a:off x="5692462" y="1151673"/>
            <a:ext cx="6084418" cy="5426076"/>
            <a:chOff x="0" y="0"/>
            <a:chExt cx="6673850" cy="5426553"/>
          </a:xfrm>
          <a:solidFill>
            <a:schemeClr val="accent2">
              <a:lumMod val="60000"/>
              <a:lumOff val="40000"/>
            </a:schemeClr>
          </a:solidFill>
        </p:grpSpPr>
        <p:pic>
          <p:nvPicPr>
            <p:cNvPr id="10" name="Imagen 9"/>
            <p:cNvPicPr>
              <a:picLocks noChangeAspect="1"/>
            </p:cNvPicPr>
            <p:nvPr/>
          </p:nvPicPr>
          <p:blipFill rotWithShape="1">
            <a:blip r:embed="rId2" cstate="print">
              <a:extLst>
                <a:ext uri="{28A0092B-C50C-407E-A947-70E740481C1C}">
                  <a14:useLocalDpi xmlns:a14="http://schemas.microsoft.com/office/drawing/2010/main" val="0"/>
                </a:ext>
              </a:extLst>
            </a:blip>
            <a:srcRect l="9948" t="16937" r="11118" b="8160"/>
            <a:stretch/>
          </p:blipFill>
          <p:spPr bwMode="auto">
            <a:xfrm>
              <a:off x="0" y="0"/>
              <a:ext cx="6673850" cy="3229610"/>
            </a:xfrm>
            <a:prstGeom prst="rect">
              <a:avLst/>
            </a:prstGeom>
            <a:grpFill/>
            <a:ln>
              <a:noFill/>
            </a:ln>
            <a:extLst>
              <a:ext uri="{53640926-AAD7-44D8-BBD7-CCE9431645EC}">
                <a14:shadowObscured xmlns:a14="http://schemas.microsoft.com/office/drawing/2010/main"/>
              </a:ext>
            </a:extLst>
          </p:spPr>
        </p:pic>
        <p:pic>
          <p:nvPicPr>
            <p:cNvPr id="11" name="Imagen 10"/>
            <p:cNvPicPr>
              <a:picLocks noChangeAspect="1"/>
            </p:cNvPicPr>
            <p:nvPr/>
          </p:nvPicPr>
          <p:blipFill rotWithShape="1">
            <a:blip r:embed="rId3" cstate="print">
              <a:extLst>
                <a:ext uri="{28A0092B-C50C-407E-A947-70E740481C1C}">
                  <a14:useLocalDpi xmlns:a14="http://schemas.microsoft.com/office/drawing/2010/main" val="0"/>
                </a:ext>
              </a:extLst>
            </a:blip>
            <a:srcRect l="10158" t="19195" r="11123" b="34511"/>
            <a:stretch/>
          </p:blipFill>
          <p:spPr bwMode="auto">
            <a:xfrm>
              <a:off x="0" y="3230088"/>
              <a:ext cx="6668770" cy="2196465"/>
            </a:xfrm>
            <a:prstGeom prst="rect">
              <a:avLst/>
            </a:prstGeom>
            <a:grpFill/>
            <a:ln>
              <a:noFill/>
            </a:ln>
            <a:extLst>
              <a:ext uri="{53640926-AAD7-44D8-BBD7-CCE9431645EC}">
                <a14:shadowObscured xmlns:a14="http://schemas.microsoft.com/office/drawing/2010/main"/>
              </a:ext>
            </a:extLst>
          </p:spPr>
        </p:pic>
      </p:grpSp>
      <p:grpSp>
        <p:nvGrpSpPr>
          <p:cNvPr id="12" name="Grupo 11"/>
          <p:cNvGrpSpPr/>
          <p:nvPr/>
        </p:nvGrpSpPr>
        <p:grpSpPr>
          <a:xfrm>
            <a:off x="504253" y="702745"/>
            <a:ext cx="4823476" cy="5875004"/>
            <a:chOff x="0" y="0"/>
            <a:chExt cx="6720840" cy="7077397"/>
          </a:xfrm>
          <a:solidFill>
            <a:schemeClr val="accent2">
              <a:lumMod val="60000"/>
              <a:lumOff val="40000"/>
            </a:schemeClr>
          </a:solidFill>
        </p:grpSpPr>
        <p:pic>
          <p:nvPicPr>
            <p:cNvPr id="13" name="Imagen 12"/>
            <p:cNvPicPr>
              <a:picLocks noChangeAspect="1"/>
            </p:cNvPicPr>
            <p:nvPr/>
          </p:nvPicPr>
          <p:blipFill rotWithShape="1">
            <a:blip r:embed="rId4" cstate="print">
              <a:extLst>
                <a:ext uri="{28A0092B-C50C-407E-A947-70E740481C1C}">
                  <a14:useLocalDpi xmlns:a14="http://schemas.microsoft.com/office/drawing/2010/main" val="0"/>
                </a:ext>
              </a:extLst>
            </a:blip>
            <a:srcRect l="10157" t="16560" r="10916" b="12306"/>
            <a:stretch/>
          </p:blipFill>
          <p:spPr bwMode="auto">
            <a:xfrm>
              <a:off x="0" y="0"/>
              <a:ext cx="6720840" cy="3716655"/>
            </a:xfrm>
            <a:prstGeom prst="rect">
              <a:avLst/>
            </a:prstGeom>
            <a:grpFill/>
            <a:ln>
              <a:noFill/>
            </a:ln>
            <a:extLst>
              <a:ext uri="{53640926-AAD7-44D8-BBD7-CCE9431645EC}">
                <a14:shadowObscured xmlns:a14="http://schemas.microsoft.com/office/drawing/2010/main"/>
              </a:ext>
            </a:extLst>
          </p:spPr>
        </p:pic>
        <p:pic>
          <p:nvPicPr>
            <p:cNvPr id="14" name="Imagen 13"/>
            <p:cNvPicPr>
              <a:picLocks noChangeAspect="1"/>
            </p:cNvPicPr>
            <p:nvPr/>
          </p:nvPicPr>
          <p:blipFill rotWithShape="1">
            <a:blip r:embed="rId5" cstate="print">
              <a:extLst>
                <a:ext uri="{28A0092B-C50C-407E-A947-70E740481C1C}">
                  <a14:useLocalDpi xmlns:a14="http://schemas.microsoft.com/office/drawing/2010/main" val="0"/>
                </a:ext>
              </a:extLst>
            </a:blip>
            <a:srcRect l="10157" t="17313" r="11127" b="11919"/>
            <a:stretch/>
          </p:blipFill>
          <p:spPr bwMode="auto">
            <a:xfrm>
              <a:off x="0" y="3716977"/>
              <a:ext cx="6720840" cy="3360420"/>
            </a:xfrm>
            <a:prstGeom prst="rect">
              <a:avLst/>
            </a:prstGeom>
            <a:grp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3014932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96214" y="128789"/>
            <a:ext cx="11590986" cy="6349284"/>
          </a:xfrm>
          <a:noFill/>
          <a:effectLst/>
        </p:spPr>
        <p:txBody>
          <a:bodyPr/>
          <a:lstStyle/>
          <a:p>
            <a:r>
              <a:rPr lang="es-MX" b="1" dirty="0">
                <a:effectLst>
                  <a:outerShdw blurRad="38100" dist="38100" dir="2700000" algn="tl">
                    <a:srgbClr val="000000">
                      <a:alpha val="43137"/>
                    </a:srgbClr>
                  </a:outerShdw>
                </a:effectLst>
              </a:rPr>
              <a:t>Una vez realizadas todas las entrevistas se cambió la respuesta (nunca, algunas veces, siempre) por un valor numérico dependiendo de la respuesta (1,3,5) para poder obtener un número total por cada ámbito de soledad y poder establecer su nivel soledad</a:t>
            </a:r>
            <a:r>
              <a:rPr lang="es-MX" b="1" dirty="0" smtClean="0">
                <a:effectLst>
                  <a:outerShdw blurRad="38100" dist="38100" dir="2700000" algn="tl">
                    <a:srgbClr val="000000">
                      <a:alpha val="43137"/>
                    </a:srgbClr>
                  </a:outerShdw>
                </a:effectLst>
              </a:rPr>
              <a:t>.</a:t>
            </a:r>
          </a:p>
          <a:p>
            <a:endParaRPr lang="es-ES" dirty="0"/>
          </a:p>
          <a:p>
            <a:endParaRPr lang="es-ES" dirty="0"/>
          </a:p>
        </p:txBody>
      </p:sp>
      <p:pic>
        <p:nvPicPr>
          <p:cNvPr id="5" name="Imagen 4"/>
          <p:cNvPicPr/>
          <p:nvPr/>
        </p:nvPicPr>
        <p:blipFill rotWithShape="1">
          <a:blip r:embed="rId2"/>
          <a:srcRect l="10523" t="35923" r="37881" b="43550"/>
          <a:stretch/>
        </p:blipFill>
        <p:spPr bwMode="auto">
          <a:xfrm>
            <a:off x="746975" y="2790824"/>
            <a:ext cx="10303097" cy="310769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75790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Gráfico 15"/>
          <p:cNvGraphicFramePr/>
          <p:nvPr>
            <p:extLst>
              <p:ext uri="{D42A27DB-BD31-4B8C-83A1-F6EECF244321}">
                <p14:modId xmlns:p14="http://schemas.microsoft.com/office/powerpoint/2010/main" val="1416938280"/>
              </p:ext>
            </p:extLst>
          </p:nvPr>
        </p:nvGraphicFramePr>
        <p:xfrm>
          <a:off x="247243" y="1035390"/>
          <a:ext cx="6223357"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20" name="CuadroTexto 19"/>
          <p:cNvSpPr txBox="1"/>
          <p:nvPr/>
        </p:nvSpPr>
        <p:spPr>
          <a:xfrm>
            <a:off x="3670479" y="283335"/>
            <a:ext cx="6413679" cy="646331"/>
          </a:xfrm>
          <a:prstGeom prst="rect">
            <a:avLst/>
          </a:prstGeom>
          <a:noFill/>
        </p:spPr>
        <p:txBody>
          <a:bodyPr wrap="square" rtlCol="0">
            <a:spAutoFit/>
          </a:bodyPr>
          <a:lstStyle/>
          <a:p>
            <a:pPr algn="ctr"/>
            <a:r>
              <a:rPr lang="es-MX" sz="3600" dirty="0" smtClean="0">
                <a:effectLst>
                  <a:outerShdw blurRad="38100" dist="38100" dir="2700000" algn="tl">
                    <a:srgbClr val="000000">
                      <a:alpha val="43137"/>
                    </a:srgbClr>
                  </a:outerShdw>
                </a:effectLst>
                <a:latin typeface="Aharoni" pitchFamily="2" charset="-79"/>
                <a:cs typeface="Aharoni" pitchFamily="2" charset="-79"/>
              </a:rPr>
              <a:t>SOLEDAD CONYUGAL</a:t>
            </a:r>
            <a:endParaRPr lang="es-MX" sz="3600" dirty="0">
              <a:effectLst>
                <a:outerShdw blurRad="38100" dist="38100" dir="2700000" algn="tl">
                  <a:srgbClr val="000000">
                    <a:alpha val="43137"/>
                  </a:srgbClr>
                </a:outerShdw>
              </a:effectLst>
              <a:latin typeface="Aharoni" pitchFamily="2" charset="-79"/>
              <a:cs typeface="Aharoni" pitchFamily="2" charset="-79"/>
            </a:endParaRPr>
          </a:p>
        </p:txBody>
      </p:sp>
      <p:sp>
        <p:nvSpPr>
          <p:cNvPr id="21" name="Rectángulo 20"/>
          <p:cNvSpPr/>
          <p:nvPr/>
        </p:nvSpPr>
        <p:spPr>
          <a:xfrm>
            <a:off x="6726910" y="1107465"/>
            <a:ext cx="4937762" cy="5401995"/>
          </a:xfrm>
          <a:prstGeom prst="rect">
            <a:avLst/>
          </a:prstGeom>
          <a:no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solidFill>
                  <a:schemeClr val="tx1"/>
                </a:solidFill>
                <a:effectLst>
                  <a:outerShdw blurRad="38100" dist="38100" dir="2700000" algn="tl">
                    <a:srgbClr val="000000">
                      <a:alpha val="43137"/>
                    </a:srgbClr>
                  </a:outerShdw>
                </a:effectLst>
              </a:rPr>
              <a:t>Se puede observar que en cuanto a la soledad conyugal, son los adultos tardíos quiénes se sienten más solos, infiriendo que puede ser por que el 50% son viudos.</a:t>
            </a:r>
            <a:endParaRPr lang="es-MX" sz="32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75766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846231" y="321972"/>
            <a:ext cx="6606862" cy="646331"/>
          </a:xfrm>
          <a:prstGeom prst="rect">
            <a:avLst/>
          </a:prstGeom>
          <a:noFill/>
        </p:spPr>
        <p:txBody>
          <a:bodyPr wrap="square" rtlCol="0">
            <a:spAutoFit/>
          </a:bodyPr>
          <a:lstStyle/>
          <a:p>
            <a:pPr algn="ctr"/>
            <a:r>
              <a:rPr lang="es-MX" sz="3600" dirty="0" smtClean="0">
                <a:effectLst>
                  <a:outerShdw blurRad="38100" dist="38100" dir="2700000" algn="tl">
                    <a:srgbClr val="000000">
                      <a:alpha val="43137"/>
                    </a:srgbClr>
                  </a:outerShdw>
                </a:effectLst>
                <a:latin typeface="Aharoni" pitchFamily="2" charset="-79"/>
                <a:cs typeface="Aharoni" pitchFamily="2" charset="-79"/>
              </a:rPr>
              <a:t>SOLEDAD FAMILIAR</a:t>
            </a:r>
            <a:endParaRPr lang="es-MX" sz="3600" dirty="0">
              <a:effectLst>
                <a:outerShdw blurRad="38100" dist="38100" dir="2700000" algn="tl">
                  <a:srgbClr val="000000">
                    <a:alpha val="43137"/>
                  </a:srgbClr>
                </a:outerShdw>
              </a:effectLst>
              <a:latin typeface="Aharoni" pitchFamily="2" charset="-79"/>
              <a:cs typeface="Aharoni" pitchFamily="2" charset="-79"/>
            </a:endParaRPr>
          </a:p>
        </p:txBody>
      </p:sp>
      <p:graphicFrame>
        <p:nvGraphicFramePr>
          <p:cNvPr id="8" name="Gráfico 7"/>
          <p:cNvGraphicFramePr/>
          <p:nvPr>
            <p:extLst>
              <p:ext uri="{D42A27DB-BD31-4B8C-83A1-F6EECF244321}">
                <p14:modId xmlns:p14="http://schemas.microsoft.com/office/powerpoint/2010/main" val="3738135745"/>
              </p:ext>
            </p:extLst>
          </p:nvPr>
        </p:nvGraphicFramePr>
        <p:xfrm>
          <a:off x="272406" y="1065599"/>
          <a:ext cx="5952902"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9" name="CuadroTexto 8"/>
          <p:cNvSpPr txBox="1"/>
          <p:nvPr/>
        </p:nvSpPr>
        <p:spPr>
          <a:xfrm>
            <a:off x="6472668" y="1549705"/>
            <a:ext cx="5306094" cy="4524316"/>
          </a:xfrm>
          <a:prstGeom prst="rect">
            <a:avLst/>
          </a:prstGeom>
          <a:noFill/>
          <a:effectLst>
            <a:softEdge rad="317500"/>
          </a:effectLst>
        </p:spPr>
        <p:txBody>
          <a:bodyPr wrap="square" rtlCol="0" anchor="ctr">
            <a:spAutoFit/>
          </a:bodyPr>
          <a:lstStyle/>
          <a:p>
            <a:pPr algn="just"/>
            <a:r>
              <a:rPr lang="es-MX" sz="3200" b="1" dirty="0" smtClean="0">
                <a:effectLst>
                  <a:outerShdw blurRad="38100" dist="38100" dir="2700000" algn="tl">
                    <a:srgbClr val="000000">
                      <a:alpha val="43137"/>
                    </a:srgbClr>
                  </a:outerShdw>
                </a:effectLst>
              </a:rPr>
              <a:t>En cuanto a la soledad familiar son los adultos medios los que sienten mayor soledad; puntando</a:t>
            </a:r>
            <a:r>
              <a:rPr lang="en-US" sz="3200" b="1" dirty="0" smtClean="0">
                <a:effectLst>
                  <a:outerShdw blurRad="38100" dist="38100" dir="2700000" algn="tl">
                    <a:srgbClr val="000000">
                      <a:alpha val="43137"/>
                    </a:srgbClr>
                  </a:outerShdw>
                </a:effectLst>
              </a:rPr>
              <a:t> </a:t>
            </a:r>
            <a:r>
              <a:rPr lang="es-MX" sz="3200" b="1" dirty="0" smtClean="0">
                <a:effectLst>
                  <a:outerShdw blurRad="38100" dist="38100" dir="2700000" algn="tl">
                    <a:srgbClr val="000000">
                      <a:alpha val="43137"/>
                    </a:srgbClr>
                  </a:outerShdw>
                </a:effectLst>
              </a:rPr>
              <a:t>“algunas veces”, siendo la pr</a:t>
            </a:r>
            <a:r>
              <a:rPr lang="en-US" sz="3200" b="1" dirty="0" smtClean="0">
                <a:effectLst>
                  <a:outerShdw blurRad="38100" dist="38100" dir="2700000" algn="tl">
                    <a:srgbClr val="000000">
                      <a:alpha val="43137"/>
                    </a:srgbClr>
                  </a:outerShdw>
                </a:effectLst>
              </a:rPr>
              <a:t>s</a:t>
            </a:r>
            <a:r>
              <a:rPr lang="es-MX" sz="3200" b="1" dirty="0" smtClean="0">
                <a:effectLst>
                  <a:outerShdw blurRad="38100" dist="38100" dir="2700000" algn="tl">
                    <a:srgbClr val="000000">
                      <a:alpha val="43137"/>
                    </a:srgbClr>
                  </a:outerShdw>
                </a:effectLst>
              </a:rPr>
              <a:t>egunta ¿Me siento aislado? Con la que el 100% respondieron lo mismo.</a:t>
            </a:r>
          </a:p>
        </p:txBody>
      </p:sp>
    </p:spTree>
    <p:extLst>
      <p:ext uri="{BB962C8B-B14F-4D97-AF65-F5344CB8AC3E}">
        <p14:creationId xmlns:p14="http://schemas.microsoft.com/office/powerpoint/2010/main" val="274076855"/>
      </p:ext>
    </p:extLst>
  </p:cSld>
  <p:clrMapOvr>
    <a:masterClrMapping/>
  </p:clrMapOvr>
  <p:timing>
    <p:tnLst>
      <p:par>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3374265" y="437882"/>
            <a:ext cx="6259132" cy="646331"/>
          </a:xfrm>
          <a:prstGeom prst="rect">
            <a:avLst/>
          </a:prstGeom>
          <a:noFill/>
        </p:spPr>
        <p:txBody>
          <a:bodyPr wrap="square" rtlCol="0">
            <a:spAutoFit/>
          </a:bodyPr>
          <a:lstStyle/>
          <a:p>
            <a:pPr algn="ctr"/>
            <a:r>
              <a:rPr lang="es-MX" sz="3600" dirty="0" smtClean="0">
                <a:effectLst>
                  <a:outerShdw blurRad="38100" dist="38100" dir="2700000" algn="tl">
                    <a:srgbClr val="000000">
                      <a:alpha val="43137"/>
                    </a:srgbClr>
                  </a:outerShdw>
                </a:effectLst>
                <a:latin typeface="Aharoni" pitchFamily="2" charset="-79"/>
                <a:cs typeface="Aharoni" pitchFamily="2" charset="-79"/>
              </a:rPr>
              <a:t>SOLEDAD SOCIAL</a:t>
            </a:r>
            <a:endParaRPr lang="es-MX" sz="3600" dirty="0">
              <a:effectLst>
                <a:outerShdw blurRad="38100" dist="38100" dir="2700000" algn="tl">
                  <a:srgbClr val="000000">
                    <a:alpha val="43137"/>
                  </a:srgbClr>
                </a:outerShdw>
              </a:effectLst>
              <a:latin typeface="Aharoni" pitchFamily="2" charset="-79"/>
              <a:cs typeface="Aharoni" pitchFamily="2" charset="-79"/>
            </a:endParaRPr>
          </a:p>
        </p:txBody>
      </p:sp>
      <p:graphicFrame>
        <p:nvGraphicFramePr>
          <p:cNvPr id="8" name="Gráfico 7"/>
          <p:cNvGraphicFramePr/>
          <p:nvPr>
            <p:extLst>
              <p:ext uri="{D42A27DB-BD31-4B8C-83A1-F6EECF244321}">
                <p14:modId xmlns:p14="http://schemas.microsoft.com/office/powerpoint/2010/main" val="19859409"/>
              </p:ext>
            </p:extLst>
          </p:nvPr>
        </p:nvGraphicFramePr>
        <p:xfrm>
          <a:off x="180304" y="1187244"/>
          <a:ext cx="6468057" cy="5454203"/>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ángulo 8"/>
          <p:cNvSpPr/>
          <p:nvPr/>
        </p:nvSpPr>
        <p:spPr>
          <a:xfrm>
            <a:off x="7074842" y="957650"/>
            <a:ext cx="5009884" cy="5460645"/>
          </a:xfrm>
          <a:prstGeom prst="rect">
            <a:avLst/>
          </a:prstGeom>
          <a:no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solidFill>
                  <a:schemeClr val="tx1"/>
                </a:solidFill>
                <a:effectLst>
                  <a:outerShdw blurRad="38100" dist="38100" dir="2700000" algn="tl">
                    <a:srgbClr val="000000">
                      <a:alpha val="43137"/>
                    </a:srgbClr>
                  </a:outerShdw>
                </a:effectLst>
              </a:rPr>
              <a:t>En soledad social son los tardíos que sienten mayor soledad, siendo estos con los que puntaron “nunca”; e incluso mencionaban que no tenían amigos.</a:t>
            </a:r>
          </a:p>
        </p:txBody>
      </p:sp>
    </p:spTree>
    <p:extLst>
      <p:ext uri="{BB962C8B-B14F-4D97-AF65-F5344CB8AC3E}">
        <p14:creationId xmlns:p14="http://schemas.microsoft.com/office/powerpoint/2010/main" val="3502175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175</TotalTime>
  <Words>520</Words>
  <Application>Microsoft Office PowerPoint</Application>
  <PresentationFormat>Personalizado</PresentationFormat>
  <Paragraphs>62</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SOLEDAD EN LA ADULTEZ </vt:lpstr>
      <vt:lpstr>ADULTEZ </vt:lpstr>
      <vt:lpstr>Presentación de PowerPoint</vt:lpstr>
      <vt:lpstr>METODOLOGÍA </vt:lpstr>
      <vt:lpstr>MATERIAL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Berenice Santillán</dc:creator>
  <cp:lastModifiedBy>Nurita</cp:lastModifiedBy>
  <cp:revision>22</cp:revision>
  <dcterms:created xsi:type="dcterms:W3CDTF">2017-11-29T00:09:07Z</dcterms:created>
  <dcterms:modified xsi:type="dcterms:W3CDTF">2017-11-29T12:30:37Z</dcterms:modified>
</cp:coreProperties>
</file>