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9" r:id="rId9"/>
    <p:sldId id="262" r:id="rId10"/>
    <p:sldId id="263" r:id="rId11"/>
    <p:sldId id="271" r:id="rId12"/>
    <p:sldId id="264" r:id="rId13"/>
    <p:sldId id="265" r:id="rId14"/>
    <p:sldId id="266" r:id="rId15"/>
    <p:sldId id="267" r:id="rId16"/>
    <p:sldId id="268" r:id="rId17"/>
    <p:sldId id="272" r:id="rId18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88" d="100"/>
          <a:sy n="88" d="100"/>
        </p:scale>
        <p:origin x="-114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752475" y="744538"/>
            <a:ext cx="10674350" cy="5349875"/>
            <a:chOff x="752858" y="744469"/>
            <a:chExt cx="10674117" cy="5349671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>
                <a:gd name="T0" fmla="*/ 8761 w 10000"/>
                <a:gd name="T1" fmla="*/ 0 h 10000"/>
                <a:gd name="T2" fmla="*/ 10000 w 10000"/>
                <a:gd name="T3" fmla="*/ 0 h 10000"/>
                <a:gd name="T4" fmla="*/ 10000 w 10000"/>
                <a:gd name="T5" fmla="*/ 10000 h 10000"/>
                <a:gd name="T6" fmla="*/ 0 w 10000"/>
                <a:gd name="T7" fmla="*/ 10000 h 10000"/>
                <a:gd name="T8" fmla="*/ 0 w 10000"/>
                <a:gd name="T9" fmla="*/ 9126 h 10000"/>
                <a:gd name="T10" fmla="*/ 8761 w 10000"/>
                <a:gd name="T11" fmla="*/ 9127 h 10000"/>
                <a:gd name="T12" fmla="*/ 8761 w 10000"/>
                <a:gd name="T13" fmla="*/ 0 h 1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>
                <a:gd name="T0" fmla="*/ 8763 w 10002"/>
                <a:gd name="T1" fmla="*/ 0 h 10000"/>
                <a:gd name="T2" fmla="*/ 10002 w 10002"/>
                <a:gd name="T3" fmla="*/ 0 h 10000"/>
                <a:gd name="T4" fmla="*/ 10002 w 10002"/>
                <a:gd name="T5" fmla="*/ 10000 h 10000"/>
                <a:gd name="T6" fmla="*/ 2 w 10002"/>
                <a:gd name="T7" fmla="*/ 10000 h 10000"/>
                <a:gd name="T8" fmla="*/ 0 w 10002"/>
                <a:gd name="T9" fmla="*/ 9125 h 10000"/>
                <a:gd name="T10" fmla="*/ 8763 w 10002"/>
                <a:gd name="T11" fmla="*/ 9128 h 10000"/>
                <a:gd name="T12" fmla="*/ 8763 w 10002"/>
                <a:gd name="T13" fmla="*/ 0 h 1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52475" y="6453188"/>
            <a:ext cx="1608138" cy="404812"/>
          </a:xfrm>
        </p:spPr>
        <p:txBody>
          <a:bodyPr/>
          <a:lstStyle>
            <a:lvl1pPr>
              <a:defRPr baseline="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36C8790-AA1F-4312-B6AE-7C13148BD3D7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450" y="6453188"/>
            <a:ext cx="7023100" cy="404812"/>
          </a:xfrm>
        </p:spPr>
        <p:txBody>
          <a:bodyPr/>
          <a:lstStyle>
            <a:lvl1pPr algn="ctr">
              <a:defRPr baseline="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1388" y="6453188"/>
            <a:ext cx="1595437" cy="404812"/>
          </a:xfrm>
        </p:spPr>
        <p:txBody>
          <a:bodyPr/>
          <a:lstStyle>
            <a:lvl1pPr>
              <a:defRPr baseline="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4721E8B-BB84-4053-B502-8A5D6506FD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24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860D6-DCBB-411E-9A62-7684E84FA196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0B1EC-C9EA-425D-96E0-3F6540F10A3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1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AA95-7BBB-4D63-BB12-1A1A91CD8BB7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1CBF1-504D-49DF-BB01-62B54851B18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3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11130-3781-42FC-A752-54F9C32A070B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445F8-C8AF-4E49-9E03-9FCEC9B49DD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0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 title="Crop Mark"/>
          <p:cNvSpPr/>
          <p:nvPr/>
        </p:nvSpPr>
        <p:spPr bwMode="auto">
          <a:xfrm>
            <a:off x="8151813" y="1685925"/>
            <a:ext cx="3275012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38188" y="6453188"/>
            <a:ext cx="1622425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C3D35BA-FB7B-4055-8892-D6D9EB850541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450" y="6453188"/>
            <a:ext cx="7023100" cy="404812"/>
          </a:xfrm>
        </p:spPr>
        <p:txBody>
          <a:bodyPr/>
          <a:lstStyle>
            <a:lvl1pPr algn="ctr"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1388" y="6453188"/>
            <a:ext cx="1595437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9269299-FD0F-4124-A95A-1E76F91DAF1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35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286A0-CC6A-4A65-A326-199F461EEDAC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C9754-E437-420A-A5FD-F7B3CBC81DC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4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2712B-2F13-4B42-AC15-F72FB974FA3A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B1DF1-11FE-4DA5-A0B3-318750793A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68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4E4CD-739A-41F1-A486-C7FA9D955FEC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8B14-4346-42FD-BAEA-D3E09E7CBD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91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5E9DC-99CA-4C81-878F-3D6E9ED02235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7913C-5566-4E2A-ACD5-68F476720A6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1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title="Background Shape"/>
          <p:cNvSpPr/>
          <p:nvPr/>
        </p:nvSpPr>
        <p:spPr>
          <a:xfrm>
            <a:off x="0" y="0"/>
            <a:ext cx="530383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 title="Divider Bar"/>
          <p:cNvSpPr/>
          <p:nvPr/>
        </p:nvSpPr>
        <p:spPr>
          <a:xfrm>
            <a:off x="5303838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188"/>
            <a:ext cx="1204913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954BEA6-A96A-4E69-B46C-F59722CFD156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6625" y="6453188"/>
            <a:ext cx="2373313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775" y="6453188"/>
            <a:ext cx="1595438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E6B9824-524E-416A-AE35-2A205A69EE3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4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 title="Background Shape"/>
          <p:cNvSpPr/>
          <p:nvPr/>
        </p:nvSpPr>
        <p:spPr>
          <a:xfrm>
            <a:off x="0" y="0"/>
            <a:ext cx="530383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 title="Divider Bar"/>
          <p:cNvSpPr/>
          <p:nvPr/>
        </p:nvSpPr>
        <p:spPr>
          <a:xfrm>
            <a:off x="5303838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188"/>
            <a:ext cx="1204913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CEC15CF-E3F3-4258-AFCC-605A7906EA02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6625" y="6453188"/>
            <a:ext cx="2373313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775" y="6453188"/>
            <a:ext cx="1595438" cy="4048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01DAB5-578F-4042-B101-1135B0963B8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título del patrón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188"/>
            <a:ext cx="1204913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aseline="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C2CE831-4647-4A3E-9D1F-ACC8DF035BB8}" type="datetimeFigureOut">
              <a:rPr lang="en-US"/>
              <a:pPr>
                <a:defRPr/>
              </a:pPr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4013" y="6453188"/>
            <a:ext cx="6280150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aseline="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613" y="6453188"/>
            <a:ext cx="159702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aseline="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CDD800A-EA7A-40EB-9F39-DC125BBA653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7838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4" r:id="rId2"/>
    <p:sldLayoutId id="2147483672" r:id="rId3"/>
    <p:sldLayoutId id="2147483665" r:id="rId4"/>
    <p:sldLayoutId id="2147483666" r:id="rId5"/>
    <p:sldLayoutId id="2147483667" r:id="rId6"/>
    <p:sldLayoutId id="2147483668" r:id="rId7"/>
    <p:sldLayoutId id="2147483673" r:id="rId8"/>
    <p:sldLayoutId id="2147483674" r:id="rId9"/>
    <p:sldLayoutId id="2147483669" r:id="rId10"/>
    <p:sldLayoutId id="2147483670" r:id="rId11"/>
  </p:sldLayoutIdLst>
  <p:txStyles>
    <p:titleStyle>
      <a:lvl1pPr algn="l" rtl="0" fontAlgn="base">
        <a:lnSpc>
          <a:spcPct val="89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2pPr>
      <a:lvl3pPr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3pPr>
      <a:lvl4pPr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4pPr>
      <a:lvl5pPr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5pPr>
      <a:lvl6pPr marL="457200"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6pPr>
      <a:lvl7pPr marL="914400"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7pPr>
      <a:lvl8pPr marL="1371600"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8pPr>
      <a:lvl9pPr marL="1828800" algn="l" rtl="0" fontAlgn="base">
        <a:lnSpc>
          <a:spcPct val="89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382588" indent="-382588" algn="l" rtl="0" fontAlgn="base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2588" algn="l" rtl="0" fontAlgn="base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2588" algn="l" rtl="0" fontAlgn="base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2588" algn="l" rtl="0" fontAlgn="base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i="1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2588" algn="l" rtl="0" fontAlgn="base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vel@hotmail.com" TargetMode="External"/><Relationship Id="rId2" Type="http://schemas.openxmlformats.org/officeDocument/2006/relationships/hyperlink" Target="mailto:kennyalvzgut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valeriacruz1806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lo.org/global/about-the-ilo/newsroom/features/WCMS_195935/lang--es/index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A706007-5D07-4541-AF44-2E7A204EB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362" y="0"/>
            <a:ext cx="9601200" cy="3581400"/>
          </a:xfrm>
        </p:spPr>
        <p:txBody>
          <a:bodyPr anchor="ctr"/>
          <a:lstStyle/>
          <a:p>
            <a:r>
              <a:rPr lang="es-ES" dirty="0"/>
              <a:t>Alvarez Gutiérrez Kenya Fernanda        </a:t>
            </a:r>
            <a:r>
              <a:rPr lang="es-ES" dirty="0" err="1">
                <a:hlinkClick r:id="rId2"/>
              </a:rPr>
              <a:t>kennyalvzgut@gmail.com</a:t>
            </a:r>
            <a:endParaRPr lang="es-ES" dirty="0"/>
          </a:p>
          <a:p>
            <a:r>
              <a:rPr lang="es-ES" dirty="0"/>
              <a:t>Laborde Corona Evelyn Rocío      </a:t>
            </a:r>
            <a:r>
              <a:rPr lang="es-ES" u="sng" dirty="0" smtClean="0">
                <a:solidFill>
                  <a:schemeClr val="accent5"/>
                </a:solidFill>
              </a:rPr>
              <a:t>laborde_e</a:t>
            </a:r>
            <a:r>
              <a:rPr lang="es-ES" u="sng" dirty="0" smtClean="0">
                <a:solidFill>
                  <a:schemeClr val="accent5"/>
                </a:solidFill>
                <a:hlinkClick r:id="rId3"/>
              </a:rPr>
              <a:t>vel@hotmail.com</a:t>
            </a:r>
            <a:endParaRPr lang="es-ES" u="sng" dirty="0">
              <a:solidFill>
                <a:schemeClr val="accent5"/>
              </a:solidFill>
            </a:endParaRPr>
          </a:p>
          <a:p>
            <a:r>
              <a:rPr lang="es-ES" dirty="0"/>
              <a:t>Nolasco Cruz Fernanda Valeria  </a:t>
            </a:r>
            <a:r>
              <a:rPr lang="es-ES" dirty="0">
                <a:hlinkClick r:id="rId4"/>
              </a:rPr>
              <a:t>valeriacruz1806@gmail.com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3668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uadroTexto 5"/>
          <p:cNvSpPr txBox="1">
            <a:spLocks noChangeArrowheads="1"/>
          </p:cNvSpPr>
          <p:nvPr/>
        </p:nvSpPr>
        <p:spPr bwMode="auto">
          <a:xfrm>
            <a:off x="1223963" y="1125538"/>
            <a:ext cx="9580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es-MX" altLang="en-US" sz="2800"/>
              <a:t>Las cuatro dimensiones de la alfabetización digital:</a:t>
            </a:r>
          </a:p>
        </p:txBody>
      </p:sp>
      <p:sp>
        <p:nvSpPr>
          <p:cNvPr id="12291" name="CuadroTexto 6"/>
          <p:cNvSpPr txBox="1">
            <a:spLocks noChangeArrowheads="1"/>
          </p:cNvSpPr>
          <p:nvPr/>
        </p:nvSpPr>
        <p:spPr bwMode="auto">
          <a:xfrm>
            <a:off x="1223963" y="1828800"/>
            <a:ext cx="81026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lnSpc>
                <a:spcPct val="300000"/>
              </a:lnSpc>
              <a:buFont typeface="Wingdings" panose="05000000000000000000" pitchFamily="2" charset="2"/>
              <a:buChar char="§"/>
            </a:pPr>
            <a:r>
              <a:rPr lang="es-MX" altLang="en-US" sz="2400"/>
              <a:t>Dimensión instrumental.</a:t>
            </a:r>
          </a:p>
          <a:p>
            <a:pPr eaLnBrk="1" hangingPunct="1">
              <a:lnSpc>
                <a:spcPct val="300000"/>
              </a:lnSpc>
              <a:buFont typeface="Wingdings" panose="05000000000000000000" pitchFamily="2" charset="2"/>
              <a:buChar char="§"/>
            </a:pPr>
            <a:r>
              <a:rPr lang="es-MX" altLang="en-US" sz="2400"/>
              <a:t>Dimensión cognitiva</a:t>
            </a:r>
          </a:p>
          <a:p>
            <a:pPr eaLnBrk="1" hangingPunct="1">
              <a:lnSpc>
                <a:spcPct val="300000"/>
              </a:lnSpc>
              <a:buFont typeface="Wingdings" panose="05000000000000000000" pitchFamily="2" charset="2"/>
              <a:buChar char="§"/>
            </a:pPr>
            <a:r>
              <a:rPr lang="es-MX" altLang="en-US" sz="2400"/>
              <a:t>Dimensión actitudinal </a:t>
            </a:r>
          </a:p>
          <a:p>
            <a:pPr eaLnBrk="1" hangingPunct="1">
              <a:lnSpc>
                <a:spcPct val="300000"/>
              </a:lnSpc>
              <a:buFont typeface="Wingdings" panose="05000000000000000000" pitchFamily="2" charset="2"/>
              <a:buChar char="§"/>
            </a:pPr>
            <a:r>
              <a:rPr lang="es-MX" altLang="en-US" sz="2400"/>
              <a:t>Dimensión axiológica.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9F24D6-9E60-6547-86E0-517F96898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572" y="664028"/>
            <a:ext cx="9601200" cy="1485900"/>
          </a:xfrm>
        </p:spPr>
        <p:txBody>
          <a:bodyPr/>
          <a:lstStyle/>
          <a:p>
            <a:pPr algn="ctr"/>
            <a:r>
              <a:rPr lang="es-ES" dirty="0"/>
              <a:t>Trabajo de campo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1F76949-6454-7E4C-9D47-AFB7DC33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1086"/>
            <a:ext cx="9601200" cy="4256314"/>
          </a:xfrm>
        </p:spPr>
        <p:txBody>
          <a:bodyPr/>
          <a:lstStyle/>
          <a:p>
            <a:r>
              <a:rPr lang="es-MX" altLang="es-MX" b="1" dirty="0"/>
              <a:t>Centro de Coyoacán </a:t>
            </a:r>
          </a:p>
          <a:p>
            <a:r>
              <a:rPr lang="es-MX" altLang="es-MX" b="1" dirty="0"/>
              <a:t>14 personas (7 hombres y 7 mujeres)</a:t>
            </a:r>
          </a:p>
          <a:p>
            <a:r>
              <a:rPr lang="es-MX" altLang="es-MX" b="1" smtClean="0"/>
              <a:t>Rango </a:t>
            </a:r>
            <a:r>
              <a:rPr lang="es-MX" altLang="es-MX" b="1" dirty="0" smtClean="0"/>
              <a:t>de edades  de 45 </a:t>
            </a:r>
            <a:r>
              <a:rPr lang="es-MX" altLang="es-MX" b="1" dirty="0"/>
              <a:t>a 60 años.</a:t>
            </a:r>
          </a:p>
          <a:p>
            <a:r>
              <a:rPr lang="es-MX" altLang="es-MX" b="1" dirty="0"/>
              <a:t>Se les aplico un cuestionario de 8 preguntas de opción múltiple.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6984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3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825697"/>
              </p:ext>
            </p:extLst>
          </p:nvPr>
        </p:nvGraphicFramePr>
        <p:xfrm>
          <a:off x="806904" y="130174"/>
          <a:ext cx="10926309" cy="4681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Gráfico" r:id="rId3" imgW="0" imgH="0" progId="Excel.Chart.8">
                  <p:embed/>
                </p:oleObj>
              </mc:Choice>
              <mc:Fallback>
                <p:oleObj name="Gráfico" r:id="rId3" imgW="0" imgH="0" progId="Excel.Chart.8">
                  <p:embed/>
                  <p:pic>
                    <p:nvPicPr>
                      <p:cNvPr id="15363" name="Marcador de contenido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904" y="130174"/>
                        <a:ext cx="10926309" cy="46813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CuadroTexto 4"/>
          <p:cNvSpPr txBox="1">
            <a:spLocks noChangeArrowheads="1"/>
          </p:cNvSpPr>
          <p:nvPr/>
        </p:nvSpPr>
        <p:spPr bwMode="auto">
          <a:xfrm>
            <a:off x="1698171" y="5668963"/>
            <a:ext cx="103616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es-ES" altLang="en-US" dirty="0"/>
              <a:t>El 86% de los hombres trabajaba y tan solo el 43% de las mujeres trabajaban.</a:t>
            </a:r>
            <a:endParaRPr lang="es-MX" altLang="en-US" dirty="0"/>
          </a:p>
          <a:p>
            <a:pPr eaLnBrk="1" hangingPunct="1"/>
            <a:endParaRPr lang="es-MX" altLang="en-US" dirty="0"/>
          </a:p>
        </p:txBody>
      </p:sp>
      <p:sp>
        <p:nvSpPr>
          <p:cNvPr id="3" name="2 Rectángulo"/>
          <p:cNvSpPr/>
          <p:nvPr/>
        </p:nvSpPr>
        <p:spPr>
          <a:xfrm>
            <a:off x="1480456" y="489857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b="1" dirty="0"/>
              <a:t>Tabla 1 </a:t>
            </a:r>
            <a:r>
              <a:rPr lang="es-MX" i="1" dirty="0"/>
              <a:t>Hombres y mujeres que sí y no trabajan de entre 40 y 65 años.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668675"/>
              </p:ext>
            </p:extLst>
          </p:nvPr>
        </p:nvGraphicFramePr>
        <p:xfrm>
          <a:off x="976766" y="622527"/>
          <a:ext cx="11017250" cy="531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áfico" r:id="rId3" imgW="0" imgH="0" progId="Excel.Chart.8">
                  <p:embed/>
                </p:oleObj>
              </mc:Choice>
              <mc:Fallback>
                <p:oleObj name="Gráfico" r:id="rId3" imgW="0" imgH="0" progId="Excel.Chart.8">
                  <p:embed/>
                  <p:pic>
                    <p:nvPicPr>
                      <p:cNvPr id="16386" name="Marcador de contenido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766" y="622527"/>
                        <a:ext cx="11017250" cy="5313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757611"/>
              </p:ext>
            </p:extLst>
          </p:nvPr>
        </p:nvGraphicFramePr>
        <p:xfrm>
          <a:off x="1121002" y="567646"/>
          <a:ext cx="10061575" cy="536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Gráfico" r:id="rId3" imgW="0" imgH="0" progId="Excel.Chart.8">
                  <p:embed/>
                </p:oleObj>
              </mc:Choice>
              <mc:Fallback>
                <p:oleObj name="Gráfico" r:id="rId3" imgW="0" imgH="0" progId="Excel.Chart.8">
                  <p:embed/>
                  <p:pic>
                    <p:nvPicPr>
                      <p:cNvPr id="17410" name="Marcador de contenido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002" y="567646"/>
                        <a:ext cx="10061575" cy="5364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089025" y="877888"/>
          <a:ext cx="10623550" cy="475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Gráfico" r:id="rId3" imgW="0" imgH="0" progId="Excel.Chart.8">
                  <p:embed/>
                </p:oleObj>
              </mc:Choice>
              <mc:Fallback>
                <p:oleObj name="Gráfico" r:id="rId3" imgW="0" imgH="0" progId="Excel.Chart.8">
                  <p:embed/>
                  <p:pic>
                    <p:nvPicPr>
                      <p:cNvPr id="18434" name="Marcador de contenido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877888"/>
                        <a:ext cx="10623550" cy="475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Marcador de contenido 2"/>
          <p:cNvSpPr>
            <a:spLocks noGrp="1"/>
          </p:cNvSpPr>
          <p:nvPr>
            <p:ph idx="1"/>
          </p:nvPr>
        </p:nvSpPr>
        <p:spPr>
          <a:xfrm>
            <a:off x="1933575" y="2552700"/>
            <a:ext cx="9601200" cy="35814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ES" altLang="en-US" sz="2400" dirty="0"/>
              <a:t>Nuestra hipótesis resultó falsa porque t</a:t>
            </a:r>
            <a:r>
              <a:rPr lang="es-MX" altLang="en-US" sz="2400" dirty="0" err="1"/>
              <a:t>anto</a:t>
            </a:r>
            <a:r>
              <a:rPr lang="es-MX" altLang="en-US" sz="2400" dirty="0"/>
              <a:t> las mujeres que se encuentran laborando como las que no, hacen uso de las tecnologías que conocemos actualmente adaptándolas a las actividades  que desempeñan diariamente.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B16EE0A-A097-484F-BC60-2B87964AE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Referencias: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E4EF712-E526-7C42-BF88-350AC3C17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1667"/>
            <a:ext cx="9601200" cy="5004404"/>
          </a:xfrm>
        </p:spPr>
        <p:txBody>
          <a:bodyPr/>
          <a:lstStyle/>
          <a:p>
            <a:r>
              <a:rPr lang="es-ES" dirty="0"/>
              <a:t>Alonso, I. D. (4 de Octubre de 2017). </a:t>
            </a:r>
            <a:r>
              <a:rPr lang="es-ES" dirty="0" err="1"/>
              <a:t>Webconsultas</a:t>
            </a:r>
            <a:r>
              <a:rPr lang="es-ES" dirty="0"/>
              <a:t> Revista de Salud y Bienestar. Obtenido de </a:t>
            </a:r>
            <a:r>
              <a:rPr lang="es-ES" dirty="0" err="1"/>
              <a:t>Webconsultas</a:t>
            </a:r>
            <a:r>
              <a:rPr lang="es-ES" dirty="0"/>
              <a:t> Revista de Salud y Bienestar: /</a:t>
            </a:r>
            <a:r>
              <a:rPr lang="es-ES" dirty="0" err="1"/>
              <a:t>www.webconsultas.com</a:t>
            </a:r>
            <a:r>
              <a:rPr lang="es-ES" dirty="0"/>
              <a:t>/tercera-edad/</a:t>
            </a:r>
            <a:r>
              <a:rPr lang="es-ES" dirty="0" err="1"/>
              <a:t>estar-al-dia</a:t>
            </a:r>
            <a:r>
              <a:rPr lang="es-ES" dirty="0"/>
              <a:t>/brecha-digital-generacional</a:t>
            </a:r>
          </a:p>
          <a:p>
            <a:r>
              <a:rPr lang="es-ES" dirty="0"/>
              <a:t>INEGI. (17 de Mayo de 2016). ESTADÍSTICAS A PROPÓSITO DEL… DÍA MUNDIAL DE INTERNET (17 DE MAYO)”. Obtenido de ESTADÍSTICAS A PROPÓSITO DEL… DÍA MUNDIAL DE INTERNET (17 DE MAYO)”: http://</a:t>
            </a:r>
            <a:r>
              <a:rPr lang="es-ES" dirty="0" err="1"/>
              <a:t>www.inegi.org.mx</a:t>
            </a:r>
            <a:r>
              <a:rPr lang="es-ES" dirty="0"/>
              <a:t>/</a:t>
            </a:r>
            <a:r>
              <a:rPr lang="es-ES" dirty="0" err="1"/>
              <a:t>saladeprensa</a:t>
            </a:r>
            <a:r>
              <a:rPr lang="es-ES" dirty="0"/>
              <a:t>/</a:t>
            </a:r>
            <a:r>
              <a:rPr lang="es-ES" dirty="0" err="1"/>
              <a:t>aproposito</a:t>
            </a:r>
            <a:r>
              <a:rPr lang="es-ES" dirty="0"/>
              <a:t>/2016/internet2016_0.pdfOrganzación Internacional del Trabajo. (7 de Enero de 2013). </a:t>
            </a:r>
          </a:p>
          <a:p>
            <a:r>
              <a:rPr lang="es-ES" dirty="0"/>
              <a:t>Obtenido de </a:t>
            </a:r>
            <a:r>
              <a:rPr lang="es-ES" dirty="0" err="1"/>
              <a:t>Organzación</a:t>
            </a:r>
            <a:r>
              <a:rPr lang="es-ES" dirty="0"/>
              <a:t> Internacional del Trabajo.: </a:t>
            </a:r>
            <a:r>
              <a:rPr lang="es-ES" dirty="0">
                <a:hlinkClick r:id="rId2"/>
              </a:rPr>
              <a:t>http://</a:t>
            </a:r>
            <a:r>
              <a:rPr lang="es-ES" dirty="0" err="1">
                <a:hlinkClick r:id="rId2"/>
              </a:rPr>
              <a:t>www.ilo.org</a:t>
            </a:r>
            <a:r>
              <a:rPr lang="es-ES" dirty="0">
                <a:hlinkClick r:id="rId2"/>
              </a:rPr>
              <a:t>/global/</a:t>
            </a:r>
            <a:r>
              <a:rPr lang="es-ES" dirty="0" err="1">
                <a:hlinkClick r:id="rId2"/>
              </a:rPr>
              <a:t>about-the-ilo</a:t>
            </a:r>
            <a:r>
              <a:rPr lang="es-ES" dirty="0">
                <a:hlinkClick r:id="rId2"/>
              </a:rPr>
              <a:t>/</a:t>
            </a:r>
            <a:r>
              <a:rPr lang="es-ES" dirty="0" err="1">
                <a:hlinkClick r:id="rId2"/>
              </a:rPr>
              <a:t>newsroom</a:t>
            </a:r>
            <a:r>
              <a:rPr lang="es-ES" dirty="0">
                <a:hlinkClick r:id="rId2"/>
              </a:rPr>
              <a:t>/</a:t>
            </a:r>
            <a:r>
              <a:rPr lang="es-ES" dirty="0" err="1">
                <a:hlinkClick r:id="rId2"/>
              </a:rPr>
              <a:t>features</a:t>
            </a:r>
            <a:r>
              <a:rPr lang="es-ES" dirty="0">
                <a:hlinkClick r:id="rId2"/>
              </a:rPr>
              <a:t>/WCMS_195935/</a:t>
            </a:r>
            <a:r>
              <a:rPr lang="es-ES" dirty="0" err="1">
                <a:hlinkClick r:id="rId2"/>
              </a:rPr>
              <a:t>lang</a:t>
            </a:r>
            <a:r>
              <a:rPr lang="es-ES" dirty="0">
                <a:hlinkClick r:id="rId2"/>
              </a:rPr>
              <a:t>--es/</a:t>
            </a:r>
            <a:r>
              <a:rPr lang="es-ES" dirty="0" err="1">
                <a:hlinkClick r:id="rId2"/>
              </a:rPr>
              <a:t>index.htm</a:t>
            </a:r>
            <a:r>
              <a:rPr lang="es-ES" dirty="0"/>
              <a:t>.</a:t>
            </a:r>
          </a:p>
          <a:p>
            <a:r>
              <a:rPr lang="es-ES" dirty="0"/>
              <a:t>Papalina, S. (2009</a:t>
            </a:r>
            <a:r>
              <a:rPr lang="es-ES"/>
              <a:t>). Desarrollo </a:t>
            </a:r>
            <a:r>
              <a:rPr lang="es-ES" dirty="0"/>
              <a:t>del adulto y vejez. México: McGraw Hill.</a:t>
            </a:r>
          </a:p>
        </p:txBody>
      </p:sp>
    </p:spTree>
    <p:extLst>
      <p:ext uri="{BB962C8B-B14F-4D97-AF65-F5344CB8AC3E}">
        <p14:creationId xmlns:p14="http://schemas.microsoft.com/office/powerpoint/2010/main" val="4101722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73250" y="2970213"/>
            <a:ext cx="8361363" cy="20986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adultos medios y el uso de la tecnología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3"/>
          <p:cNvSpPr txBox="1">
            <a:spLocks noChangeArrowheads="1"/>
          </p:cNvSpPr>
          <p:nvPr/>
        </p:nvSpPr>
        <p:spPr bwMode="auto">
          <a:xfrm>
            <a:off x="2109788" y="2728913"/>
            <a:ext cx="96091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es-MX" altLang="en-US" sz="6000"/>
              <a:t>¿Qué es la adultez media?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Marcador de contenido 2"/>
          <p:cNvSpPr>
            <a:spLocks noGrp="1"/>
          </p:cNvSpPr>
          <p:nvPr>
            <p:ph idx="1"/>
          </p:nvPr>
        </p:nvSpPr>
        <p:spPr>
          <a:xfrm>
            <a:off x="1287463" y="604838"/>
            <a:ext cx="9994900" cy="4221162"/>
          </a:xfrm>
        </p:spPr>
        <p:txBody>
          <a:bodyPr/>
          <a:lstStyle/>
          <a:p>
            <a:pPr>
              <a:lnSpc>
                <a:spcPct val="300000"/>
              </a:lnSpc>
            </a:pPr>
            <a:r>
              <a:rPr lang="es-MX" altLang="en-US" sz="3200"/>
              <a:t>Aspectos físicos.</a:t>
            </a:r>
          </a:p>
          <a:p>
            <a:pPr>
              <a:lnSpc>
                <a:spcPct val="300000"/>
              </a:lnSpc>
            </a:pPr>
            <a:r>
              <a:rPr lang="es-MX" altLang="en-US" sz="3200"/>
              <a:t>Aspectos relacionados con el desarrollo cognitivo.</a:t>
            </a:r>
          </a:p>
          <a:p>
            <a:pPr>
              <a:lnSpc>
                <a:spcPct val="300000"/>
              </a:lnSpc>
            </a:pPr>
            <a:r>
              <a:rPr lang="es-MX" altLang="en-US" sz="3200"/>
              <a:t>Aspectos relacionados con el desarrollo psicosocial.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uadroTexto 3"/>
          <p:cNvSpPr txBox="1">
            <a:spLocks noChangeArrowheads="1"/>
          </p:cNvSpPr>
          <p:nvPr/>
        </p:nvSpPr>
        <p:spPr bwMode="auto">
          <a:xfrm>
            <a:off x="3179763" y="2897188"/>
            <a:ext cx="76390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es-MX" altLang="en-US" sz="6000"/>
              <a:t>¿Qué es tecnología?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contenido 2"/>
          <p:cNvSpPr>
            <a:spLocks noGrp="1"/>
          </p:cNvSpPr>
          <p:nvPr>
            <p:ph idx="1"/>
          </p:nvPr>
        </p:nvSpPr>
        <p:spPr>
          <a:xfrm>
            <a:off x="1258888" y="1498600"/>
            <a:ext cx="9601200" cy="3581400"/>
          </a:xfrm>
        </p:spPr>
        <p:txBody>
          <a:bodyPr/>
          <a:lstStyle/>
          <a:p>
            <a:pPr>
              <a:lnSpc>
                <a:spcPct val="300000"/>
              </a:lnSpc>
            </a:pPr>
            <a:r>
              <a:rPr lang="es-MX" altLang="en-US" sz="3600"/>
              <a:t>Brecha de edad.</a:t>
            </a:r>
          </a:p>
          <a:p>
            <a:pPr>
              <a:lnSpc>
                <a:spcPct val="300000"/>
              </a:lnSpc>
            </a:pPr>
            <a:r>
              <a:rPr lang="es-MX" altLang="en-US" sz="3600"/>
              <a:t>Alfabetización digital.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681591" y="0"/>
            <a:ext cx="8088312" cy="572464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4000" dirty="0">
                <a:latin typeface="+mj-lt"/>
              </a:rPr>
              <a:t>Factores que condicionan la brecha :</a:t>
            </a:r>
          </a:p>
          <a:p>
            <a:pPr eaLnBrk="1" fontAlgn="auto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dirty="0">
              <a:latin typeface="+mn-lt"/>
            </a:endParaRP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MX" sz="2400" dirty="0">
                <a:latin typeface="+mn-lt"/>
              </a:rPr>
              <a:t>Edad</a:t>
            </a: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MX" sz="2400" dirty="0">
                <a:latin typeface="+mn-lt"/>
              </a:rPr>
              <a:t>Nivel Socioeconómico</a:t>
            </a: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MX" sz="2400" dirty="0">
                <a:latin typeface="+mn-lt"/>
              </a:rPr>
              <a:t>Falta de interés  </a:t>
            </a:r>
            <a:endParaRPr lang="es-ES" sz="2400" b="1" dirty="0">
              <a:latin typeface="+mn-lt"/>
            </a:endParaRP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ES" sz="2400" b="1" dirty="0">
                <a:latin typeface="+mn-lt"/>
              </a:rPr>
              <a:t>Género </a:t>
            </a:r>
            <a:endParaRPr lang="es-MX" sz="2400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contenido 2"/>
          <p:cNvSpPr>
            <a:spLocks noGrp="1"/>
          </p:cNvSpPr>
          <p:nvPr>
            <p:ph idx="1"/>
          </p:nvPr>
        </p:nvSpPr>
        <p:spPr>
          <a:xfrm>
            <a:off x="2124529" y="2140329"/>
            <a:ext cx="9601200" cy="3581400"/>
          </a:xfrm>
        </p:spPr>
        <p:txBody>
          <a:bodyPr/>
          <a:lstStyle/>
          <a:p>
            <a:pPr algn="just"/>
            <a:r>
              <a:rPr lang="es-MX" altLang="en-US" sz="2800" dirty="0"/>
              <a:t>Los </a:t>
            </a:r>
            <a:r>
              <a:rPr lang="es-ES" altLang="en-US" sz="2800" dirty="0"/>
              <a:t>hombres tienen un mayor nivel de competencia de el </a:t>
            </a:r>
            <a:r>
              <a:rPr lang="es-MX" altLang="en-US" sz="2800" dirty="0"/>
              <a:t>uso de las tecnologías</a:t>
            </a:r>
            <a:r>
              <a:rPr lang="es-ES" altLang="en-US" sz="2800" dirty="0"/>
              <a:t>, </a:t>
            </a:r>
            <a:r>
              <a:rPr lang="es-MX" altLang="en-US" sz="2800" dirty="0"/>
              <a:t>ya que las ocupan para su trabajo </a:t>
            </a:r>
            <a:r>
              <a:rPr lang="es-ES" altLang="en-US" sz="2800" dirty="0"/>
              <a:t>en</a:t>
            </a:r>
            <a:r>
              <a:rPr lang="es-MX" altLang="en-US" sz="2800" dirty="0"/>
              <a:t> comparación de las </a:t>
            </a:r>
            <a:r>
              <a:rPr lang="es-ES" altLang="en-US" sz="2800" dirty="0"/>
              <a:t>mujeres.</a:t>
            </a:r>
            <a:endParaRPr lang="es-MX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68450" y="573088"/>
            <a:ext cx="4606925" cy="2763837"/>
          </a:xfrm>
        </p:spPr>
        <p:txBody>
          <a:bodyPr rtlCol="0">
            <a:normAutofit/>
          </a:bodyPr>
          <a:lstStyle/>
          <a:p>
            <a:pPr marL="0" indent="0" algn="ctr" fontAlgn="auto">
              <a:buFont typeface="Franklin Gothic Book" panose="020B0503020102020204" pitchFamily="34" charset="0"/>
              <a:buNone/>
              <a:defRPr/>
            </a:pPr>
            <a:r>
              <a:rPr lang="es-MX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MX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mujeres tienden a estar demasiado representadas en las humanidades y las ciencias sociales , y poco en las ciencias y la tecnología”</a:t>
            </a:r>
          </a:p>
          <a:p>
            <a:pPr marL="0" indent="0" fontAlgn="auto">
              <a:buFont typeface="Franklin Gothic Book" panose="020B0503020102020204" pitchFamily="34" charset="0"/>
              <a:buNone/>
              <a:defRPr/>
            </a:pPr>
            <a:r>
              <a:rPr lang="es-MX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</a:p>
        </p:txBody>
      </p:sp>
      <p:sp>
        <p:nvSpPr>
          <p:cNvPr id="14339" name="CuadroTexto 3"/>
          <p:cNvSpPr txBox="1">
            <a:spLocks noChangeArrowheads="1"/>
          </p:cNvSpPr>
          <p:nvPr/>
        </p:nvSpPr>
        <p:spPr bwMode="auto">
          <a:xfrm>
            <a:off x="6970183" y="2469696"/>
            <a:ext cx="493871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es-MX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MX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estereotipos femeninos representan a las mujeres como menos interesadas o capaces en ciertas materias, como matemáticas o ciencias. Esto inevitablemente impide su acceso a empleos con mejores salarios o mercados laborales que pueden ofrecer mayores oportunidades”</a:t>
            </a:r>
          </a:p>
          <a:p>
            <a:pPr eaLnBrk="1" hangingPunct="1"/>
            <a:endParaRPr lang="es-MX" alt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F7CFB92B-362F-E347-A609-DC7BAD2BDAF0}"/>
              </a:ext>
            </a:extLst>
          </p:cNvPr>
          <p:cNvSpPr txBox="1"/>
          <p:nvPr/>
        </p:nvSpPr>
        <p:spPr>
          <a:xfrm>
            <a:off x="3083832" y="3140378"/>
            <a:ext cx="30915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Jane Hodges, Directora de la oficina para la igualdad de género de la OIT.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Override1.xml><?xml version="1.0" encoding="utf-8"?>
<a:themeOverride xmlns:a="http://schemas.openxmlformats.org/drawingml/2006/main">
  <a:clrScheme name="Crop">
    <a:dk1>
      <a:sysClr val="windowText" lastClr="000000"/>
    </a:dk1>
    <a:lt1>
      <a:sysClr val="window" lastClr="FFFFFF"/>
    </a:lt1>
    <a:dk2>
      <a:srgbClr val="191B0E"/>
    </a:dk2>
    <a:lt2>
      <a:srgbClr val="EFEDE3"/>
    </a:lt2>
    <a:accent1>
      <a:srgbClr val="8C8D86"/>
    </a:accent1>
    <a:accent2>
      <a:srgbClr val="E6C069"/>
    </a:accent2>
    <a:accent3>
      <a:srgbClr val="897B61"/>
    </a:accent3>
    <a:accent4>
      <a:srgbClr val="8DAB8E"/>
    </a:accent4>
    <a:accent5>
      <a:srgbClr val="77A2BB"/>
    </a:accent5>
    <a:accent6>
      <a:srgbClr val="E28394"/>
    </a:accent6>
    <a:hlink>
      <a:srgbClr val="77A2BB"/>
    </a:hlink>
    <a:folHlink>
      <a:srgbClr val="957A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73</TotalTime>
  <Words>424</Words>
  <Application>Microsoft Office PowerPoint</Application>
  <PresentationFormat>Personalizado</PresentationFormat>
  <Paragraphs>40</Paragraphs>
  <Slides>17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9" baseType="lpstr">
      <vt:lpstr>Crop</vt:lpstr>
      <vt:lpstr>Gráfico</vt:lpstr>
      <vt:lpstr>Presentación de PowerPoint</vt:lpstr>
      <vt:lpstr>Los adultos medios y el uso de la tecnología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Trabajo de campo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adultos medios y el uso de la tecnología</dc:title>
  <dc:creator>enseres</dc:creator>
  <cp:lastModifiedBy>SE-33</cp:lastModifiedBy>
  <cp:revision>11</cp:revision>
  <dcterms:created xsi:type="dcterms:W3CDTF">2017-11-28T21:37:01Z</dcterms:created>
  <dcterms:modified xsi:type="dcterms:W3CDTF">2017-11-29T18:47:35Z</dcterms:modified>
</cp:coreProperties>
</file>